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alia Kanellopoulou" initials="TK" lastIdx="1" clrIdx="0">
    <p:extLst>
      <p:ext uri="{19B8F6BF-5375-455C-9EA6-DF929625EA0E}">
        <p15:presenceInfo xmlns:p15="http://schemas.microsoft.com/office/powerpoint/2012/main" userId="S-1-5-21-1220945662-746137067-1957994488-1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4C81"/>
    <a:srgbClr val="C0E5F6"/>
    <a:srgbClr val="2EA7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2EA7E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F9FE263B-7B8E-456A-B961-27E8EAF0340D}" type="datetimeFigureOut">
              <a:rPr lang="el-GR" smtClean="0"/>
              <a:t>3/8/2023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3510867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9FE263B-7B8E-456A-B961-27E8EAF0340D}" type="datetimeFigureOut">
              <a:rPr lang="el-GR" smtClean="0"/>
              <a:t>3/8/2023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343129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9FE263B-7B8E-456A-B961-27E8EAF0340D}" type="datetimeFigureOut">
              <a:rPr lang="el-GR" smtClean="0"/>
              <a:t>3/8/2023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2705203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9FE263B-7B8E-456A-B961-27E8EAF0340D}" type="datetimeFigureOut">
              <a:rPr lang="el-GR" smtClean="0"/>
              <a:t>3/8/2023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1453527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9FE263B-7B8E-456A-B961-27E8EAF0340D}" type="datetimeFigureOut">
              <a:rPr lang="el-GR" smtClean="0"/>
              <a:t>3/8/2023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2802570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F9FE263B-7B8E-456A-B961-27E8EAF0340D}" type="datetimeFigureOut">
              <a:rPr lang="el-GR" smtClean="0"/>
              <a:t>3/8/2023</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F2F14B43-51BB-4672-BA56-66C453C84782}" type="slidenum">
              <a:rPr lang="el-GR" smtClean="0"/>
              <a:t>‹#›</a:t>
            </a:fld>
            <a:endParaRPr lang="el-GR"/>
          </a:p>
        </p:txBody>
      </p:sp>
      <p:pic>
        <p:nvPicPr>
          <p:cNvPr id="5" name="Εικόνα 4">
            <a:extLst>
              <a:ext uri="{FF2B5EF4-FFF2-40B4-BE49-F238E27FC236}">
                <a16:creationId xmlns:a16="http://schemas.microsoft.com/office/drawing/2014/main" id="{476BF39B-B5F0-1950-0289-ADF2B0B504B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001671" y="105434"/>
            <a:ext cx="1766657" cy="792432"/>
          </a:xfrm>
          <a:prstGeom prst="rect">
            <a:avLst/>
          </a:prstGeom>
        </p:spPr>
      </p:pic>
    </p:spTree>
    <p:extLst>
      <p:ext uri="{BB962C8B-B14F-4D97-AF65-F5344CB8AC3E}">
        <p14:creationId xmlns:p14="http://schemas.microsoft.com/office/powerpoint/2010/main" val="275787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2" name="Date Placeholder 1"/>
          <p:cNvSpPr>
            <a:spLocks noGrp="1"/>
          </p:cNvSpPr>
          <p:nvPr>
            <p:ph type="dt" sz="half" idx="10"/>
          </p:nvPr>
        </p:nvSpPr>
        <p:spPr/>
        <p:txBody>
          <a:bodyPr/>
          <a:lstStyle/>
          <a:p>
            <a:fld id="{F9FE263B-7B8E-456A-B961-27E8EAF0340D}" type="datetimeFigureOut">
              <a:rPr lang="el-GR" smtClean="0"/>
              <a:t>3/8/2023</a:t>
            </a:fld>
            <a:endParaRPr lang="el-GR"/>
          </a:p>
        </p:txBody>
      </p:sp>
      <p:sp>
        <p:nvSpPr>
          <p:cNvPr id="11" name="Footer Placeholder 10"/>
          <p:cNvSpPr>
            <a:spLocks noGrp="1"/>
          </p:cNvSpPr>
          <p:nvPr>
            <p:ph type="ftr" sz="quarter" idx="11"/>
          </p:nvPr>
        </p:nvSpPr>
        <p:spPr/>
        <p:txBody>
          <a:bodyPr/>
          <a:lstStyle/>
          <a:p>
            <a:endParaRPr lang="el-GR"/>
          </a:p>
        </p:txBody>
      </p:sp>
      <p:sp>
        <p:nvSpPr>
          <p:cNvPr id="12" name="Slide Number Placeholder 11"/>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1742871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2" name="Date Placeholder 1"/>
          <p:cNvSpPr>
            <a:spLocks noGrp="1"/>
          </p:cNvSpPr>
          <p:nvPr>
            <p:ph type="dt" sz="half" idx="10"/>
          </p:nvPr>
        </p:nvSpPr>
        <p:spPr/>
        <p:txBody>
          <a:bodyPr/>
          <a:lstStyle/>
          <a:p>
            <a:fld id="{F9FE263B-7B8E-456A-B961-27E8EAF0340D}" type="datetimeFigureOut">
              <a:rPr lang="el-GR" smtClean="0"/>
              <a:t>3/8/2023</a:t>
            </a:fld>
            <a:endParaRPr lang="el-GR"/>
          </a:p>
        </p:txBody>
      </p:sp>
      <p:sp>
        <p:nvSpPr>
          <p:cNvPr id="7" name="Footer Placeholder 6"/>
          <p:cNvSpPr>
            <a:spLocks noGrp="1"/>
          </p:cNvSpPr>
          <p:nvPr>
            <p:ph type="ftr" sz="quarter" idx="11"/>
          </p:nvPr>
        </p:nvSpPr>
        <p:spPr/>
        <p:txBody>
          <a:bodyPr/>
          <a:lstStyle/>
          <a:p>
            <a:endParaRPr lang="el-GR"/>
          </a:p>
        </p:txBody>
      </p:sp>
      <p:sp>
        <p:nvSpPr>
          <p:cNvPr id="8" name="Slide Number Placeholder 7"/>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205825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FE263B-7B8E-456A-B961-27E8EAF0340D}" type="datetimeFigureOut">
              <a:rPr lang="el-GR" smtClean="0"/>
              <a:t>3/8/2023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126259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F9FE263B-7B8E-456A-B961-27E8EAF0340D}" type="datetimeFigureOut">
              <a:rPr lang="el-GR" smtClean="0"/>
              <a:t>3/8/2023</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4009512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F9FE263B-7B8E-456A-B961-27E8EAF0340D}" type="datetimeFigureOut">
              <a:rPr lang="el-GR" smtClean="0"/>
              <a:t>3/8/2023</a:t>
            </a:fld>
            <a:endParaRPr lang="el-GR"/>
          </a:p>
        </p:txBody>
      </p:sp>
      <p:sp>
        <p:nvSpPr>
          <p:cNvPr id="9" name="Footer Placeholder 8"/>
          <p:cNvSpPr>
            <a:spLocks noGrp="1"/>
          </p:cNvSpPr>
          <p:nvPr>
            <p:ph type="ftr" sz="quarter" idx="11"/>
          </p:nvPr>
        </p:nvSpPr>
        <p:spPr>
          <a:xfrm>
            <a:off x="3499101" y="6356350"/>
            <a:ext cx="5911517" cy="365125"/>
          </a:xfrm>
        </p:spPr>
        <p:txBody>
          <a:bodyPr/>
          <a:lstStyle/>
          <a:p>
            <a:endParaRPr lang="el-GR"/>
          </a:p>
        </p:txBody>
      </p:sp>
      <p:sp>
        <p:nvSpPr>
          <p:cNvPr id="10" name="Slide Number Placeholder 9"/>
          <p:cNvSpPr>
            <a:spLocks noGrp="1"/>
          </p:cNvSpPr>
          <p:nvPr>
            <p:ph type="sldNum" sz="quarter" idx="12"/>
          </p:nvPr>
        </p:nvSpPr>
        <p:spPr/>
        <p:txBody>
          <a:bodyPr/>
          <a:lstStyle/>
          <a:p>
            <a:fld id="{F2F14B43-51BB-4672-BA56-66C453C84782}" type="slidenum">
              <a:rPr lang="el-GR" smtClean="0"/>
              <a:t>‹#›</a:t>
            </a:fld>
            <a:endParaRPr lang="el-GR"/>
          </a:p>
        </p:txBody>
      </p:sp>
    </p:spTree>
    <p:extLst>
      <p:ext uri="{BB962C8B-B14F-4D97-AF65-F5344CB8AC3E}">
        <p14:creationId xmlns:p14="http://schemas.microsoft.com/office/powerpoint/2010/main" val="128927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2EA7E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F9FE263B-7B8E-456A-B961-27E8EAF0340D}" type="datetimeFigureOut">
              <a:rPr lang="el-GR" smtClean="0"/>
              <a:t>3/8/2023</a:t>
            </a:fld>
            <a:endParaRPr lang="el-G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l-G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2F14B43-51BB-4672-BA56-66C453C84782}" type="slidenum">
              <a:rPr lang="el-GR" smtClean="0"/>
              <a:t>‹#›</a:t>
            </a:fld>
            <a:endParaRPr lang="el-GR"/>
          </a:p>
        </p:txBody>
      </p:sp>
    </p:spTree>
    <p:extLst>
      <p:ext uri="{BB962C8B-B14F-4D97-AF65-F5344CB8AC3E}">
        <p14:creationId xmlns:p14="http://schemas.microsoft.com/office/powerpoint/2010/main" val="3564518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46A7B36D-64B3-558E-F525-748F4D2FC15D}"/>
              </a:ext>
            </a:extLst>
          </p:cNvPr>
          <p:cNvSpPr>
            <a:spLocks noGrp="1"/>
          </p:cNvSpPr>
          <p:nvPr>
            <p:ph type="title"/>
          </p:nvPr>
        </p:nvSpPr>
        <p:spPr>
          <a:xfrm>
            <a:off x="3873500" y="1271016"/>
            <a:ext cx="7315200" cy="3255264"/>
          </a:xfrm>
        </p:spPr>
        <p:txBody>
          <a:bodyPr anchor="ctr">
            <a:normAutofit fontScale="90000"/>
          </a:bodyPr>
          <a:lstStyle/>
          <a:p>
            <a:r>
              <a:rPr lang="el-G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
            <a:br>
              <a:rPr lang="el-G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l-G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
            <a:br>
              <a:rPr lang="el-G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l-G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
            <a:br>
              <a:rPr lang="el-G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l-GR" sz="4400" b="1" dirty="0">
                <a:solidFill>
                  <a:srgbClr val="0F4C81"/>
                </a:solidFill>
                <a:effectLst/>
                <a:latin typeface="Calibri" panose="020F0502020204030204" pitchFamily="34" charset="0"/>
                <a:ea typeface="Calibri" panose="020F0502020204030204" pitchFamily="34" charset="0"/>
                <a:cs typeface="Times New Roman" panose="02020603050405020304" pitchFamily="18" charset="0"/>
              </a:rPr>
              <a:t>Πως ψηφίζουν οι Έλληνες  στις </a:t>
            </a:r>
            <a:br>
              <a:rPr lang="el-GR" sz="4400" b="1" dirty="0">
                <a:solidFill>
                  <a:srgbClr val="0F4C81"/>
                </a:solidFill>
                <a:effectLst/>
                <a:latin typeface="Calibri" panose="020F0502020204030204" pitchFamily="34" charset="0"/>
                <a:ea typeface="Calibri" panose="020F0502020204030204" pitchFamily="34" charset="0"/>
                <a:cs typeface="Times New Roman" panose="02020603050405020304" pitchFamily="18" charset="0"/>
              </a:rPr>
            </a:br>
            <a:r>
              <a:rPr lang="el-GR" sz="4400" b="1" dirty="0">
                <a:solidFill>
                  <a:srgbClr val="0F4C81"/>
                </a:solidFill>
                <a:effectLst/>
                <a:latin typeface="Calibri" panose="020F0502020204030204" pitchFamily="34" charset="0"/>
                <a:ea typeface="Calibri" panose="020F0502020204030204" pitchFamily="34" charset="0"/>
                <a:cs typeface="Times New Roman" panose="02020603050405020304" pitchFamily="18" charset="0"/>
              </a:rPr>
              <a:t>εκλογές για την Τοπική Αυτοδιοίκηση </a:t>
            </a:r>
            <a:r>
              <a:rPr lang="el-GR" sz="4000" dirty="0">
                <a:effectLst/>
                <a:latin typeface="Calibri" panose="020F0502020204030204" pitchFamily="34" charset="0"/>
                <a:ea typeface="Calibri" panose="020F0502020204030204" pitchFamily="34" charset="0"/>
                <a:cs typeface="Times New Roman" panose="02020603050405020304" pitchFamily="18" charset="0"/>
              </a:rPr>
              <a:t/>
            </a:r>
            <a:br>
              <a:rPr lang="el-GR" sz="4000" dirty="0">
                <a:effectLst/>
                <a:latin typeface="Calibri" panose="020F0502020204030204" pitchFamily="34" charset="0"/>
                <a:ea typeface="Calibri" panose="020F0502020204030204" pitchFamily="34" charset="0"/>
                <a:cs typeface="Times New Roman" panose="02020603050405020304" pitchFamily="18" charset="0"/>
              </a:rPr>
            </a:br>
            <a:endParaRPr lang="el-GR" sz="9600" dirty="0"/>
          </a:p>
        </p:txBody>
      </p:sp>
      <p:sp>
        <p:nvSpPr>
          <p:cNvPr id="5" name="Θέση κειμένου 4">
            <a:extLst>
              <a:ext uri="{FF2B5EF4-FFF2-40B4-BE49-F238E27FC236}">
                <a16:creationId xmlns:a16="http://schemas.microsoft.com/office/drawing/2014/main" id="{A3EA6C33-D45E-917F-1A7C-C3689B687C5C}"/>
              </a:ext>
            </a:extLst>
          </p:cNvPr>
          <p:cNvSpPr>
            <a:spLocks noGrp="1"/>
          </p:cNvSpPr>
          <p:nvPr>
            <p:ph type="body" idx="1"/>
          </p:nvPr>
        </p:nvSpPr>
        <p:spPr/>
        <p:txBody>
          <a:bodyPr>
            <a:normAutofit/>
          </a:bodyPr>
          <a:lstStyle/>
          <a:p>
            <a:pPr>
              <a:lnSpc>
                <a:spcPct val="120000"/>
              </a:lnSpc>
              <a:spcBef>
                <a:spcPts val="200"/>
              </a:spcBef>
              <a:spcAft>
                <a:spcPts val="200"/>
              </a:spcAft>
            </a:pPr>
            <a:r>
              <a:rPr lang="el-GR" sz="1800" b="1" i="1" dirty="0">
                <a:effectLst/>
                <a:latin typeface="Calibri" panose="020F0502020204030204" pitchFamily="34" charset="0"/>
                <a:ea typeface="Calibri" panose="020F0502020204030204" pitchFamily="34" charset="0"/>
                <a:cs typeface="Times New Roman" panose="02020603050405020304" pitchFamily="18" charset="0"/>
              </a:rPr>
              <a:t>Θάλεια Κανελλοπούλου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200"/>
              </a:spcBef>
              <a:spcAft>
                <a:spcPts val="20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Director</a:t>
            </a:r>
            <a:r>
              <a:rPr lang="el-GR" sz="1800" b="1" i="1" dirty="0">
                <a:effectLst/>
                <a:latin typeface="Calibri" panose="020F0502020204030204" pitchFamily="34" charset="0"/>
                <a:ea typeface="Calibri" panose="020F0502020204030204" pitchFamily="34" charset="0"/>
                <a:cs typeface="Times New Roman" panose="02020603050405020304" pitchFamily="18" charset="0"/>
              </a:rPr>
              <a:t> Έρευνας &amp; Τεκμηρίωσης της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Data Consultants</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pic>
        <p:nvPicPr>
          <p:cNvPr id="11" name="Εικόνα 10">
            <a:extLst>
              <a:ext uri="{FF2B5EF4-FFF2-40B4-BE49-F238E27FC236}">
                <a16:creationId xmlns:a16="http://schemas.microsoft.com/office/drawing/2014/main" id="{0E32C138-A079-598D-F862-9A81663CB8A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940800" y="186636"/>
            <a:ext cx="2728976" cy="1224079"/>
          </a:xfrm>
          <a:prstGeom prst="rect">
            <a:avLst/>
          </a:prstGeom>
        </p:spPr>
      </p:pic>
    </p:spTree>
    <p:extLst>
      <p:ext uri="{BB962C8B-B14F-4D97-AF65-F5344CB8AC3E}">
        <p14:creationId xmlns:p14="http://schemas.microsoft.com/office/powerpoint/2010/main" val="2973197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0454F5AB-E6F2-7BDE-07F6-3667FCA5DDD3}"/>
              </a:ext>
            </a:extLst>
          </p:cNvPr>
          <p:cNvSpPr>
            <a:spLocks noGrp="1"/>
          </p:cNvSpPr>
          <p:nvPr>
            <p:ph type="title"/>
          </p:nvPr>
        </p:nvSpPr>
        <p:spPr>
          <a:xfrm>
            <a:off x="252919" y="1342969"/>
            <a:ext cx="2947482" cy="4172063"/>
          </a:xfrm>
        </p:spPr>
        <p:txBody>
          <a:bodyPr>
            <a:noAutofit/>
          </a:bodyPr>
          <a:lstStyle/>
          <a:p>
            <a:r>
              <a:rPr lang="el-G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Η χρονιά που διανύουμε είναι χρονιά εκλογικών αναμετρήσεων. Τον Μάιο και τον Ιούνιο λίγο παραπάνω από 9 εκατ. Έλληνες κλήθηκαν να ψηφίσουν για την επόμενη κυβέρνηση. Σε 2 μήνες θα κληθούν να επιλέξουν τους εκπροσώπους της τοπικής αυτοδιοίκησης, δηλαδή  να ψηφίσουν για Δήμαρχο και για Περιφερειάρχη. Θα κληθούν να επιλέξουν τους επικεφαλής και τις παρατάξεις που θα είναι υπεύθυνοι για την καθημερινότητά τους, για την επίλυση των σημαντικών προβλημάτων της περιοχής τους και για τον σχεδιασμό και υλοποίηση</a:t>
            </a:r>
            <a:r>
              <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l-G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έργων. </a:t>
            </a:r>
            <a:br>
              <a:rPr lang="el-G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l-GR" sz="1600" dirty="0">
              <a:solidFill>
                <a:schemeClr val="bg1"/>
              </a:solidFill>
            </a:endParaRPr>
          </a:p>
        </p:txBody>
      </p:sp>
      <p:sp>
        <p:nvSpPr>
          <p:cNvPr id="5" name="Θέση περιεχομένου 4">
            <a:extLst>
              <a:ext uri="{FF2B5EF4-FFF2-40B4-BE49-F238E27FC236}">
                <a16:creationId xmlns:a16="http://schemas.microsoft.com/office/drawing/2014/main" id="{FCD2DD3D-8AEC-CDBD-86EE-E84C71E621E0}"/>
              </a:ext>
            </a:extLst>
          </p:cNvPr>
          <p:cNvSpPr>
            <a:spLocks noGrp="1"/>
          </p:cNvSpPr>
          <p:nvPr>
            <p:ph sz="half" idx="1"/>
          </p:nvPr>
        </p:nvSpPr>
        <p:spPr>
          <a:xfrm>
            <a:off x="3758202" y="1046908"/>
            <a:ext cx="3474720" cy="1242135"/>
          </a:xfrm>
        </p:spPr>
        <p:txBody>
          <a:bodyPr>
            <a:normAutofit lnSpcReduction="10000"/>
          </a:bodyPr>
          <a:lstStyle/>
          <a:p>
            <a:pPr marL="0" indent="0" algn="just">
              <a:buNone/>
            </a:pPr>
            <a:r>
              <a:rPr lang="el-GR" sz="1600" spc="-6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Συγκεντρώνοντας τις απαντήσεις 3.379 ψηφοφόρων από 7 διαφορετικούς δήμους της χώρας προκύπτει ότι </a:t>
            </a:r>
            <a:r>
              <a:rPr lang="el-GR" sz="1600" b="1" spc="-6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η επιλογή Δημάρχου είναι ιδιαίτερα σημαντική για το 71,3% των δημοτών. </a:t>
            </a:r>
            <a:endParaRPr lang="el-GR" sz="1600" b="1" spc="-6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BD55A5AA-FDCB-384D-261A-96103C0C4D91}"/>
              </a:ext>
            </a:extLst>
          </p:cNvPr>
          <p:cNvSpPr txBox="1"/>
          <p:nvPr/>
        </p:nvSpPr>
        <p:spPr>
          <a:xfrm>
            <a:off x="3867912" y="4755010"/>
            <a:ext cx="3520925" cy="246221"/>
          </a:xfrm>
          <a:prstGeom prst="rect">
            <a:avLst/>
          </a:prstGeom>
          <a:noFill/>
        </p:spPr>
        <p:txBody>
          <a:bodyPr wrap="square">
            <a:spAutoFit/>
          </a:bodyPr>
          <a:lstStyle/>
          <a:p>
            <a:pPr>
              <a:spcAft>
                <a:spcPts val="200"/>
              </a:spcAft>
            </a:pPr>
            <a:r>
              <a:rPr lang="el-GR" sz="1000" i="1" spc="-60" dirty="0">
                <a:solidFill>
                  <a:srgbClr val="000000"/>
                </a:solidFill>
                <a:latin typeface="Calibri" panose="020F0502020204030204" pitchFamily="34" charset="0"/>
                <a:cs typeface="Times New Roman" panose="02020603050405020304" pitchFamily="18" charset="0"/>
              </a:rPr>
              <a:t>Γράφημα 1: Ενδιαφέρον για Δημοτικές εκλογές </a:t>
            </a:r>
          </a:p>
        </p:txBody>
      </p:sp>
      <p:sp>
        <p:nvSpPr>
          <p:cNvPr id="13" name="Θέση περιεχομένου 12">
            <a:extLst>
              <a:ext uri="{FF2B5EF4-FFF2-40B4-BE49-F238E27FC236}">
                <a16:creationId xmlns:a16="http://schemas.microsoft.com/office/drawing/2014/main" id="{D9D638D3-220F-442E-5976-6B39C994F9EF}"/>
              </a:ext>
            </a:extLst>
          </p:cNvPr>
          <p:cNvSpPr>
            <a:spLocks noGrp="1"/>
          </p:cNvSpPr>
          <p:nvPr>
            <p:ph sz="half" idx="2"/>
          </p:nvPr>
        </p:nvSpPr>
        <p:spPr>
          <a:xfrm>
            <a:off x="7773295" y="1075483"/>
            <a:ext cx="3758068" cy="1609162"/>
          </a:xfrm>
        </p:spPr>
        <p:txBody>
          <a:bodyPr>
            <a:normAutofit lnSpcReduction="10000"/>
          </a:bodyPr>
          <a:lstStyle/>
          <a:p>
            <a:pPr marL="0" indent="0" algn="just">
              <a:buNone/>
            </a:pPr>
            <a:r>
              <a:rPr lang="el-GR" sz="1600" spc="-60" dirty="0">
                <a:solidFill>
                  <a:srgbClr val="000000"/>
                </a:solidFill>
                <a:latin typeface="Calibri" panose="020F0502020204030204" pitchFamily="34" charset="0"/>
                <a:cs typeface="Times New Roman" panose="02020603050405020304" pitchFamily="18" charset="0"/>
              </a:rPr>
              <a:t>Το ενδιαφέρον για τις δημοτικές εκλογές φαίνεται να είναι το ίδιο τόσο για τις γυναίκες όσο και για τους άνδρες ψηφοφόρους, όμως μικρότερο ενδιαφέρον έχουν οι νεότερες ηλικίες (έως 35 ετών) και οι μεγαλύτερες (71 ετών και άνω), ενώ το ενδιαφέρον αυξάνεται αναλογικά με το μορφωτικό επίπεδο.   </a:t>
            </a:r>
            <a:endParaRPr lang="el-GR" dirty="0"/>
          </a:p>
        </p:txBody>
      </p:sp>
      <p:pic>
        <p:nvPicPr>
          <p:cNvPr id="14" name="Θέση περιεχομένου 8">
            <a:extLst>
              <a:ext uri="{FF2B5EF4-FFF2-40B4-BE49-F238E27FC236}">
                <a16:creationId xmlns:a16="http://schemas.microsoft.com/office/drawing/2014/main" id="{40CFA1D2-42FC-AF23-98CD-FED5A2D0EB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42129" y="2395433"/>
            <a:ext cx="3773312" cy="2359577"/>
          </a:xfrm>
          <a:prstGeom prst="rect">
            <a:avLst/>
          </a:prstGeom>
          <a:noFill/>
        </p:spPr>
      </p:pic>
      <p:pic>
        <p:nvPicPr>
          <p:cNvPr id="16" name="Εικόνα 15">
            <a:extLst>
              <a:ext uri="{FF2B5EF4-FFF2-40B4-BE49-F238E27FC236}">
                <a16:creationId xmlns:a16="http://schemas.microsoft.com/office/drawing/2014/main" id="{319FBDDF-5321-DF30-58C4-1D88FACE330C}"/>
              </a:ext>
            </a:extLst>
          </p:cNvPr>
          <p:cNvPicPr>
            <a:picLocks noChangeAspect="1"/>
          </p:cNvPicPr>
          <p:nvPr/>
        </p:nvPicPr>
        <p:blipFill>
          <a:blip r:embed="rId3"/>
          <a:stretch>
            <a:fillRect/>
          </a:stretch>
        </p:blipFill>
        <p:spPr>
          <a:xfrm>
            <a:off x="7667657" y="2720832"/>
            <a:ext cx="4121704" cy="2548064"/>
          </a:xfrm>
          <a:prstGeom prst="rect">
            <a:avLst/>
          </a:prstGeom>
        </p:spPr>
      </p:pic>
      <p:sp>
        <p:nvSpPr>
          <p:cNvPr id="18" name="TextBox 17">
            <a:extLst>
              <a:ext uri="{FF2B5EF4-FFF2-40B4-BE49-F238E27FC236}">
                <a16:creationId xmlns:a16="http://schemas.microsoft.com/office/drawing/2014/main" id="{3AC9F486-1126-DFC6-621E-2B25C55A4743}"/>
              </a:ext>
            </a:extLst>
          </p:cNvPr>
          <p:cNvSpPr txBox="1"/>
          <p:nvPr/>
        </p:nvSpPr>
        <p:spPr>
          <a:xfrm>
            <a:off x="7806877" y="5410982"/>
            <a:ext cx="3982484" cy="246221"/>
          </a:xfrm>
          <a:prstGeom prst="rect">
            <a:avLst/>
          </a:prstGeom>
          <a:noFill/>
        </p:spPr>
        <p:txBody>
          <a:bodyPr wrap="square">
            <a:spAutoFit/>
          </a:bodyPr>
          <a:lstStyle/>
          <a:p>
            <a:pPr>
              <a:spcAft>
                <a:spcPts val="1000"/>
              </a:spcAft>
            </a:pPr>
            <a:r>
              <a:rPr lang="el-GR" sz="1000" i="1" spc="-60" dirty="0">
                <a:solidFill>
                  <a:srgbClr val="000000"/>
                </a:solidFill>
                <a:latin typeface="Calibri" panose="020F0502020204030204" pitchFamily="34" charset="0"/>
                <a:cs typeface="Times New Roman" panose="02020603050405020304" pitchFamily="18" charset="0"/>
              </a:rPr>
              <a:t>Γράφημα 2: Ενδιαφέρον για Δημοτικές εκλογές με βάση το εκπαιδευτικό επίπεδο</a:t>
            </a:r>
          </a:p>
        </p:txBody>
      </p:sp>
      <p:sp>
        <p:nvSpPr>
          <p:cNvPr id="22" name="TextBox 21">
            <a:extLst>
              <a:ext uri="{FF2B5EF4-FFF2-40B4-BE49-F238E27FC236}">
                <a16:creationId xmlns:a16="http://schemas.microsoft.com/office/drawing/2014/main" id="{571A918E-121A-F9AA-C9E4-4806D44DD7CB}"/>
              </a:ext>
            </a:extLst>
          </p:cNvPr>
          <p:cNvSpPr txBox="1"/>
          <p:nvPr/>
        </p:nvSpPr>
        <p:spPr>
          <a:xfrm>
            <a:off x="3758202" y="237047"/>
            <a:ext cx="6210192" cy="646331"/>
          </a:xfrm>
          <a:prstGeom prst="rect">
            <a:avLst/>
          </a:prstGeom>
          <a:noFill/>
        </p:spPr>
        <p:txBody>
          <a:bodyPr wrap="square">
            <a:spAutoFit/>
          </a:bodyPr>
          <a:lstStyle/>
          <a:p>
            <a:pPr marL="0" indent="0">
              <a:buNone/>
            </a:pPr>
            <a:r>
              <a:rPr lang="el-GR" sz="1800" b="1" spc="-60" dirty="0">
                <a:solidFill>
                  <a:srgbClr val="0F4C81"/>
                </a:solidFill>
                <a:effectLst/>
                <a:latin typeface="Calibri" panose="020F0502020204030204" pitchFamily="34" charset="0"/>
                <a:ea typeface="Calibri" panose="020F0502020204030204" pitchFamily="34" charset="0"/>
                <a:cs typeface="Times New Roman" panose="02020603050405020304" pitchFamily="18" charset="0"/>
              </a:rPr>
              <a:t>Πόσο όμως ενδιαφέρουν οι αυτοδιοικητικές εκλογές τους ψηφοφόρους;</a:t>
            </a:r>
            <a:r>
              <a:rPr lang="el-GR" sz="1800" spc="-60" dirty="0">
                <a:solidFill>
                  <a:srgbClr val="0F4C8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spc="-60" dirty="0">
              <a:solidFill>
                <a:srgbClr val="0F4C8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3" name="Πίνακας 22">
            <a:extLst>
              <a:ext uri="{FF2B5EF4-FFF2-40B4-BE49-F238E27FC236}">
                <a16:creationId xmlns:a16="http://schemas.microsoft.com/office/drawing/2014/main" id="{0B151EBB-6F86-90FE-1D18-E1D6447BF14B}"/>
              </a:ext>
            </a:extLst>
          </p:cNvPr>
          <p:cNvGraphicFramePr>
            <a:graphicFrameLocks noGrp="1"/>
          </p:cNvGraphicFramePr>
          <p:nvPr>
            <p:extLst>
              <p:ext uri="{D42A27DB-BD31-4B8C-83A1-F6EECF244321}">
                <p14:modId xmlns:p14="http://schemas.microsoft.com/office/powerpoint/2010/main" val="3109595429"/>
              </p:ext>
            </p:extLst>
          </p:nvPr>
        </p:nvGraphicFramePr>
        <p:xfrm>
          <a:off x="3582592" y="5281541"/>
          <a:ext cx="3892386" cy="1219200"/>
        </p:xfrm>
        <a:graphic>
          <a:graphicData uri="http://schemas.openxmlformats.org/drawingml/2006/table">
            <a:tbl>
              <a:tblPr>
                <a:tableStyleId>{5C22544A-7EE6-4342-B048-85BDC9FD1C3A}</a:tableStyleId>
              </a:tblPr>
              <a:tblGrid>
                <a:gridCol w="683051">
                  <a:extLst>
                    <a:ext uri="{9D8B030D-6E8A-4147-A177-3AD203B41FA5}">
                      <a16:colId xmlns:a16="http://schemas.microsoft.com/office/drawing/2014/main" val="3904504416"/>
                    </a:ext>
                  </a:extLst>
                </a:gridCol>
                <a:gridCol w="683051">
                  <a:extLst>
                    <a:ext uri="{9D8B030D-6E8A-4147-A177-3AD203B41FA5}">
                      <a16:colId xmlns:a16="http://schemas.microsoft.com/office/drawing/2014/main" val="831300064"/>
                    </a:ext>
                  </a:extLst>
                </a:gridCol>
                <a:gridCol w="683051">
                  <a:extLst>
                    <a:ext uri="{9D8B030D-6E8A-4147-A177-3AD203B41FA5}">
                      <a16:colId xmlns:a16="http://schemas.microsoft.com/office/drawing/2014/main" val="4117522532"/>
                    </a:ext>
                  </a:extLst>
                </a:gridCol>
                <a:gridCol w="683051">
                  <a:extLst>
                    <a:ext uri="{9D8B030D-6E8A-4147-A177-3AD203B41FA5}">
                      <a16:colId xmlns:a16="http://schemas.microsoft.com/office/drawing/2014/main" val="1417391483"/>
                    </a:ext>
                  </a:extLst>
                </a:gridCol>
                <a:gridCol w="683051">
                  <a:extLst>
                    <a:ext uri="{9D8B030D-6E8A-4147-A177-3AD203B41FA5}">
                      <a16:colId xmlns:a16="http://schemas.microsoft.com/office/drawing/2014/main" val="1120922103"/>
                    </a:ext>
                  </a:extLst>
                </a:gridCol>
                <a:gridCol w="477131">
                  <a:extLst>
                    <a:ext uri="{9D8B030D-6E8A-4147-A177-3AD203B41FA5}">
                      <a16:colId xmlns:a16="http://schemas.microsoft.com/office/drawing/2014/main" val="58621821"/>
                    </a:ext>
                  </a:extLst>
                </a:gridCol>
              </a:tblGrid>
              <a:tr h="199390">
                <a:tc rowSpan="2">
                  <a:txBody>
                    <a:bodyPr/>
                    <a:lstStyle/>
                    <a:p>
                      <a:pPr marL="38100" marR="38100">
                        <a:lnSpc>
                          <a:spcPts val="1600"/>
                        </a:lnSpc>
                        <a:spcAft>
                          <a:spcPts val="800"/>
                        </a:spcAft>
                      </a:pPr>
                      <a:r>
                        <a:rPr lang="el-GR" sz="1100" b="1" spc="-60" baseline="0" dirty="0">
                          <a:solidFill>
                            <a:schemeClr val="bg1"/>
                          </a:solidFill>
                          <a:effectLst/>
                          <a:latin typeface="Calibri" panose="020F0502020204030204" pitchFamily="34" charset="0"/>
                          <a:cs typeface="Calibri" panose="020F0502020204030204" pitchFamily="34" charset="0"/>
                        </a:rPr>
                        <a:t> </a:t>
                      </a:r>
                      <a:endParaRPr lang="el-GR" sz="11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0F4C81"/>
                    </a:solidFill>
                  </a:tcPr>
                </a:tc>
                <a:tc gridSpan="5">
                  <a:txBody>
                    <a:bodyPr/>
                    <a:lstStyle/>
                    <a:p>
                      <a:pPr marL="38100" marR="38100" algn="ctr">
                        <a:lnSpc>
                          <a:spcPts val="1600"/>
                        </a:lnSpc>
                        <a:spcAft>
                          <a:spcPts val="800"/>
                        </a:spcAft>
                      </a:pPr>
                      <a:r>
                        <a:rPr lang="el-GR" sz="1100" b="1" spc="-60" baseline="0" dirty="0">
                          <a:solidFill>
                            <a:schemeClr val="bg1"/>
                          </a:solidFill>
                          <a:effectLst/>
                          <a:latin typeface="Calibri" panose="020F0502020204030204" pitchFamily="34" charset="0"/>
                          <a:cs typeface="Calibri" panose="020F0502020204030204" pitchFamily="34" charset="0"/>
                        </a:rPr>
                        <a:t>ΗΛΙΚΙΑ</a:t>
                      </a:r>
                      <a:endParaRPr lang="el-GR" sz="11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29415295"/>
                  </a:ext>
                </a:extLst>
              </a:tr>
              <a:tr h="0">
                <a:tc vMerge="1">
                  <a:txBody>
                    <a:bodyPr/>
                    <a:lstStyle/>
                    <a:p>
                      <a:endParaRPr lang="el-GR"/>
                    </a:p>
                  </a:txBody>
                  <a:tcPr/>
                </a:tc>
                <a:tc>
                  <a:txBody>
                    <a:bodyPr/>
                    <a:lstStyle/>
                    <a:p>
                      <a:pPr marL="38100" marR="38100" algn="ctr">
                        <a:lnSpc>
                          <a:spcPts val="1600"/>
                        </a:lnSpc>
                        <a:spcAft>
                          <a:spcPts val="800"/>
                        </a:spcAft>
                      </a:pPr>
                      <a:r>
                        <a:rPr lang="el-GR" sz="1100" b="1" spc="-60" baseline="0">
                          <a:solidFill>
                            <a:schemeClr val="bg1"/>
                          </a:solidFill>
                          <a:effectLst/>
                          <a:latin typeface="Calibri" panose="020F0502020204030204" pitchFamily="34" charset="0"/>
                          <a:cs typeface="Calibri" panose="020F0502020204030204" pitchFamily="34" charset="0"/>
                        </a:rPr>
                        <a:t>Έως 35 ετών</a:t>
                      </a:r>
                      <a:endParaRPr lang="el-GR" sz="1100" b="1" spc="-60" baseline="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tc>
                  <a:txBody>
                    <a:bodyPr/>
                    <a:lstStyle/>
                    <a:p>
                      <a:pPr marL="38100" marR="38100" algn="ctr">
                        <a:lnSpc>
                          <a:spcPts val="1600"/>
                        </a:lnSpc>
                        <a:spcAft>
                          <a:spcPts val="800"/>
                        </a:spcAft>
                      </a:pPr>
                      <a:r>
                        <a:rPr lang="el-GR" sz="1100" b="1" spc="-60" baseline="0" dirty="0">
                          <a:solidFill>
                            <a:schemeClr val="bg1"/>
                          </a:solidFill>
                          <a:effectLst/>
                          <a:latin typeface="Calibri" panose="020F0502020204030204" pitchFamily="34" charset="0"/>
                          <a:cs typeface="Calibri" panose="020F0502020204030204" pitchFamily="34" charset="0"/>
                        </a:rPr>
                        <a:t>36-47</a:t>
                      </a:r>
                      <a:endParaRPr lang="el-GR" sz="11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tc>
                  <a:txBody>
                    <a:bodyPr/>
                    <a:lstStyle/>
                    <a:p>
                      <a:pPr marL="38100" marR="38100" algn="ctr">
                        <a:lnSpc>
                          <a:spcPts val="1600"/>
                        </a:lnSpc>
                        <a:spcAft>
                          <a:spcPts val="800"/>
                        </a:spcAft>
                      </a:pPr>
                      <a:r>
                        <a:rPr lang="el-GR" sz="1100" b="1" spc="-60" baseline="0" dirty="0">
                          <a:solidFill>
                            <a:schemeClr val="bg1"/>
                          </a:solidFill>
                          <a:effectLst/>
                          <a:latin typeface="Calibri" panose="020F0502020204030204" pitchFamily="34" charset="0"/>
                          <a:cs typeface="Calibri" panose="020F0502020204030204" pitchFamily="34" charset="0"/>
                        </a:rPr>
                        <a:t>48-59</a:t>
                      </a:r>
                      <a:endParaRPr lang="el-GR" sz="11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tc>
                  <a:txBody>
                    <a:bodyPr/>
                    <a:lstStyle/>
                    <a:p>
                      <a:pPr marL="38100" marR="38100" algn="ctr">
                        <a:lnSpc>
                          <a:spcPts val="1600"/>
                        </a:lnSpc>
                        <a:spcAft>
                          <a:spcPts val="800"/>
                        </a:spcAft>
                      </a:pPr>
                      <a:r>
                        <a:rPr lang="el-GR" sz="1100" b="1" spc="-60" baseline="0" dirty="0">
                          <a:solidFill>
                            <a:schemeClr val="bg1"/>
                          </a:solidFill>
                          <a:effectLst/>
                          <a:latin typeface="Calibri" panose="020F0502020204030204" pitchFamily="34" charset="0"/>
                          <a:cs typeface="Calibri" panose="020F0502020204030204" pitchFamily="34" charset="0"/>
                        </a:rPr>
                        <a:t>60-70</a:t>
                      </a:r>
                      <a:endParaRPr lang="el-GR" sz="11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tc>
                  <a:txBody>
                    <a:bodyPr/>
                    <a:lstStyle/>
                    <a:p>
                      <a:pPr marL="38100" marR="38100" algn="ctr">
                        <a:lnSpc>
                          <a:spcPts val="1600"/>
                        </a:lnSpc>
                        <a:spcAft>
                          <a:spcPts val="800"/>
                        </a:spcAft>
                      </a:pPr>
                      <a:r>
                        <a:rPr lang="el-GR" sz="1100" b="1" spc="-60" baseline="0" dirty="0">
                          <a:solidFill>
                            <a:schemeClr val="bg1"/>
                          </a:solidFill>
                          <a:effectLst/>
                          <a:latin typeface="Calibri" panose="020F0502020204030204" pitchFamily="34" charset="0"/>
                          <a:cs typeface="Calibri" panose="020F0502020204030204" pitchFamily="34" charset="0"/>
                        </a:rPr>
                        <a:t>71+</a:t>
                      </a:r>
                      <a:endParaRPr lang="el-GR" sz="11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extLst>
                  <a:ext uri="{0D108BD9-81ED-4DB2-BD59-A6C34878D82A}">
                    <a16:rowId xmlns:a16="http://schemas.microsoft.com/office/drawing/2014/main" val="2262136779"/>
                  </a:ext>
                </a:extLst>
              </a:tr>
              <a:tr h="0">
                <a:tc>
                  <a:txBody>
                    <a:bodyPr/>
                    <a:lstStyle/>
                    <a:p>
                      <a:pPr marL="38100" marR="38100">
                        <a:lnSpc>
                          <a:spcPts val="1600"/>
                        </a:lnSpc>
                        <a:spcAft>
                          <a:spcPts val="800"/>
                        </a:spcAft>
                      </a:pPr>
                      <a:r>
                        <a:rPr lang="el-GR" sz="1100" spc="-60" baseline="0" dirty="0">
                          <a:effectLst/>
                          <a:latin typeface="Calibri" panose="020F0502020204030204" pitchFamily="34" charset="0"/>
                          <a:cs typeface="Calibri" panose="020F0502020204030204" pitchFamily="34" charset="0"/>
                        </a:rPr>
                        <a:t>Πολύ</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dirty="0">
                          <a:effectLst/>
                          <a:latin typeface="Calibri" panose="020F0502020204030204" pitchFamily="34" charset="0"/>
                          <a:cs typeface="Calibri" panose="020F0502020204030204" pitchFamily="34" charset="0"/>
                        </a:rPr>
                        <a:t>64,8</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a:effectLst/>
                          <a:latin typeface="Calibri" panose="020F0502020204030204" pitchFamily="34" charset="0"/>
                          <a:cs typeface="Calibri" panose="020F0502020204030204" pitchFamily="34" charset="0"/>
                        </a:rPr>
                        <a:t>72,5</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dirty="0">
                          <a:effectLst/>
                          <a:latin typeface="Calibri" panose="020F0502020204030204" pitchFamily="34" charset="0"/>
                          <a:cs typeface="Calibri" panose="020F0502020204030204" pitchFamily="34" charset="0"/>
                        </a:rPr>
                        <a:t>71,9</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dirty="0">
                          <a:effectLst/>
                          <a:latin typeface="Calibri" panose="020F0502020204030204" pitchFamily="34" charset="0"/>
                          <a:cs typeface="Calibri" panose="020F0502020204030204" pitchFamily="34" charset="0"/>
                        </a:rPr>
                        <a:t>75,0</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a:effectLst/>
                          <a:latin typeface="Calibri" panose="020F0502020204030204" pitchFamily="34" charset="0"/>
                          <a:cs typeface="Calibri" panose="020F0502020204030204" pitchFamily="34" charset="0"/>
                        </a:rPr>
                        <a:t>68,3</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extLst>
                  <a:ext uri="{0D108BD9-81ED-4DB2-BD59-A6C34878D82A}">
                    <a16:rowId xmlns:a16="http://schemas.microsoft.com/office/drawing/2014/main" val="1116366767"/>
                  </a:ext>
                </a:extLst>
              </a:tr>
              <a:tr h="0">
                <a:tc>
                  <a:txBody>
                    <a:bodyPr/>
                    <a:lstStyle/>
                    <a:p>
                      <a:pPr marL="38100" marR="38100">
                        <a:lnSpc>
                          <a:spcPts val="1600"/>
                        </a:lnSpc>
                        <a:spcAft>
                          <a:spcPts val="800"/>
                        </a:spcAft>
                      </a:pPr>
                      <a:r>
                        <a:rPr lang="el-GR" sz="1100" spc="-60" baseline="0">
                          <a:effectLst/>
                          <a:latin typeface="Calibri" panose="020F0502020204030204" pitchFamily="34" charset="0"/>
                          <a:cs typeface="Calibri" panose="020F0502020204030204" pitchFamily="34" charset="0"/>
                        </a:rPr>
                        <a:t>Καθόλου</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dirty="0">
                          <a:effectLst/>
                          <a:latin typeface="Calibri" panose="020F0502020204030204" pitchFamily="34" charset="0"/>
                          <a:cs typeface="Calibri" panose="020F0502020204030204" pitchFamily="34" charset="0"/>
                        </a:rPr>
                        <a:t>34,8</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a:effectLst/>
                          <a:latin typeface="Calibri" panose="020F0502020204030204" pitchFamily="34" charset="0"/>
                          <a:cs typeface="Calibri" panose="020F0502020204030204" pitchFamily="34" charset="0"/>
                        </a:rPr>
                        <a:t>27,5</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a:effectLst/>
                          <a:latin typeface="Calibri" panose="020F0502020204030204" pitchFamily="34" charset="0"/>
                          <a:cs typeface="Calibri" panose="020F0502020204030204" pitchFamily="34" charset="0"/>
                        </a:rPr>
                        <a:t>28,0</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dirty="0">
                          <a:effectLst/>
                          <a:latin typeface="Calibri" panose="020F0502020204030204" pitchFamily="34" charset="0"/>
                          <a:cs typeface="Calibri" panose="020F0502020204030204" pitchFamily="34" charset="0"/>
                        </a:rPr>
                        <a:t>24,9</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dirty="0">
                          <a:effectLst/>
                          <a:latin typeface="Calibri" panose="020F0502020204030204" pitchFamily="34" charset="0"/>
                          <a:cs typeface="Calibri" panose="020F0502020204030204" pitchFamily="34" charset="0"/>
                        </a:rPr>
                        <a:t>31,4</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extLst>
                  <a:ext uri="{0D108BD9-81ED-4DB2-BD59-A6C34878D82A}">
                    <a16:rowId xmlns:a16="http://schemas.microsoft.com/office/drawing/2014/main" val="2071006109"/>
                  </a:ext>
                </a:extLst>
              </a:tr>
              <a:tr h="0">
                <a:tc>
                  <a:txBody>
                    <a:bodyPr/>
                    <a:lstStyle/>
                    <a:p>
                      <a:pPr marL="38100" marR="38100">
                        <a:lnSpc>
                          <a:spcPts val="1600"/>
                        </a:lnSpc>
                        <a:spcAft>
                          <a:spcPts val="800"/>
                        </a:spcAft>
                      </a:pPr>
                      <a:r>
                        <a:rPr lang="el-GR" sz="1100" spc="-60" baseline="0">
                          <a:effectLst/>
                          <a:latin typeface="Calibri" panose="020F0502020204030204" pitchFamily="34" charset="0"/>
                          <a:cs typeface="Calibri" panose="020F0502020204030204" pitchFamily="34" charset="0"/>
                        </a:rPr>
                        <a:t>ΔΓ/ΔΑ</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a:effectLst/>
                          <a:latin typeface="Calibri" panose="020F0502020204030204" pitchFamily="34" charset="0"/>
                          <a:cs typeface="Calibri" panose="020F0502020204030204" pitchFamily="34" charset="0"/>
                        </a:rPr>
                        <a:t>0,4</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algn="ctr">
                        <a:lnSpc>
                          <a:spcPct val="107000"/>
                        </a:lnSpc>
                        <a:spcAft>
                          <a:spcPts val="800"/>
                        </a:spcAft>
                      </a:pPr>
                      <a:r>
                        <a:rPr lang="en-US" sz="1100" spc="-60" baseline="0">
                          <a:effectLst/>
                          <a:latin typeface="Calibri" panose="020F0502020204030204" pitchFamily="34" charset="0"/>
                          <a:cs typeface="Calibri" panose="020F0502020204030204" pitchFamily="34" charset="0"/>
                        </a:rPr>
                        <a:t>-</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a:effectLst/>
                          <a:latin typeface="Calibri" panose="020F0502020204030204" pitchFamily="34" charset="0"/>
                          <a:cs typeface="Calibri" panose="020F0502020204030204" pitchFamily="34" charset="0"/>
                        </a:rPr>
                        <a:t>0,1</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a:effectLst/>
                          <a:latin typeface="Calibri" panose="020F0502020204030204" pitchFamily="34" charset="0"/>
                          <a:cs typeface="Calibri" panose="020F0502020204030204" pitchFamily="34" charset="0"/>
                        </a:rPr>
                        <a:t>0,1</a:t>
                      </a:r>
                      <a:endParaRPr lang="el-GR" sz="1100" spc="-60" baseline="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tc>
                  <a:txBody>
                    <a:bodyPr/>
                    <a:lstStyle/>
                    <a:p>
                      <a:pPr marL="38100" marR="38100" algn="ctr">
                        <a:lnSpc>
                          <a:spcPts val="1600"/>
                        </a:lnSpc>
                        <a:spcAft>
                          <a:spcPts val="800"/>
                        </a:spcAft>
                      </a:pPr>
                      <a:r>
                        <a:rPr lang="el-GR" sz="1100" spc="-60" baseline="0" dirty="0">
                          <a:effectLst/>
                          <a:latin typeface="Calibri" panose="020F0502020204030204" pitchFamily="34" charset="0"/>
                          <a:cs typeface="Calibri" panose="020F0502020204030204" pitchFamily="34" charset="0"/>
                        </a:rPr>
                        <a:t>0,3</a:t>
                      </a:r>
                      <a:endParaRPr lang="el-GR" sz="1100" spc="-60" baseline="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C0E5F6"/>
                    </a:solidFill>
                  </a:tcPr>
                </a:tc>
                <a:extLst>
                  <a:ext uri="{0D108BD9-81ED-4DB2-BD59-A6C34878D82A}">
                    <a16:rowId xmlns:a16="http://schemas.microsoft.com/office/drawing/2014/main" val="3446771424"/>
                  </a:ext>
                </a:extLst>
              </a:tr>
            </a:tbl>
          </a:graphicData>
        </a:graphic>
      </p:graphicFrame>
      <p:sp>
        <p:nvSpPr>
          <p:cNvPr id="25" name="TextBox 24">
            <a:extLst>
              <a:ext uri="{FF2B5EF4-FFF2-40B4-BE49-F238E27FC236}">
                <a16:creationId xmlns:a16="http://schemas.microsoft.com/office/drawing/2014/main" id="{F4F35B96-3C17-C030-CB5E-D4D44D5803B7}"/>
              </a:ext>
            </a:extLst>
          </p:cNvPr>
          <p:cNvSpPr txBox="1"/>
          <p:nvPr/>
        </p:nvSpPr>
        <p:spPr>
          <a:xfrm>
            <a:off x="3582592" y="6441307"/>
            <a:ext cx="3637430" cy="246221"/>
          </a:xfrm>
          <a:prstGeom prst="rect">
            <a:avLst/>
          </a:prstGeom>
          <a:noFill/>
        </p:spPr>
        <p:txBody>
          <a:bodyPr wrap="square">
            <a:spAutoFit/>
          </a:bodyPr>
          <a:lstStyle/>
          <a:p>
            <a:pPr>
              <a:spcAft>
                <a:spcPts val="1000"/>
              </a:spcAft>
            </a:pPr>
            <a:r>
              <a:rPr lang="el-GR" sz="10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Πίνακας 1: Ενδιαφέρον για Δημοτικές εκλογές με βάση την ηλικία</a:t>
            </a:r>
            <a:endParaRPr lang="el-GR" sz="1000" i="1" dirty="0">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2B747A3D-2279-0FED-7B97-5C8DED857089}"/>
              </a:ext>
            </a:extLst>
          </p:cNvPr>
          <p:cNvSpPr txBox="1"/>
          <p:nvPr/>
        </p:nvSpPr>
        <p:spPr>
          <a:xfrm>
            <a:off x="7773295" y="5861424"/>
            <a:ext cx="3982484" cy="707886"/>
          </a:xfrm>
          <a:prstGeom prst="rect">
            <a:avLst/>
          </a:prstGeom>
          <a:noFill/>
        </p:spPr>
        <p:txBody>
          <a:bodyPr wrap="square">
            <a:spAutoFit/>
          </a:bodyPr>
          <a:lstStyle/>
          <a:p>
            <a:pPr algn="just">
              <a:spcBef>
                <a:spcPts val="600"/>
              </a:spcBef>
              <a:spcAft>
                <a:spcPts val="600"/>
              </a:spcAft>
            </a:pPr>
            <a:r>
              <a:rPr lang="el-GR" sz="1000" b="1" i="1" u="sng" kern="0" spc="-6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Πηγή στοιχείων: </a:t>
            </a:r>
            <a:r>
              <a:rPr lang="el-GR" sz="1000" b="1" i="1" kern="0" spc="-6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Τα στοιχεία προέρχονται από έρευνες που διενεργήθηκαν από την DATA RC σε 7 δήμους (Χαϊδαρίου, Ν. Σμύρνης, Πύλου-Νέστορος, Ναυπάκτου, Ήλιδας, Μεσολογγίου, Λαρισαίων) τον Ιούλιο 2023 σε συνολικό δείγμα 3.379 ψηφοφόρων.</a:t>
            </a:r>
            <a:endParaRPr lang="el-GR" sz="1000" b="1" kern="0" spc="-60" dirty="0">
              <a:solidFill>
                <a:srgbClr val="44546A"/>
              </a:solidFill>
              <a:effectLst/>
              <a:latin typeface="Calibri" panose="020F0502020204030204" pitchFamily="34" charset="0"/>
              <a:ea typeface="Times New Roman" panose="02020603050405020304" pitchFamily="18" charset="0"/>
              <a:cs typeface="Verdana" panose="020B0604030504040204" pitchFamily="34" charset="0"/>
            </a:endParaRPr>
          </a:p>
        </p:txBody>
      </p:sp>
      <p:cxnSp>
        <p:nvCxnSpPr>
          <p:cNvPr id="15" name="Ευθεία γραμμή σύνδεσης 14">
            <a:extLst>
              <a:ext uri="{FF2B5EF4-FFF2-40B4-BE49-F238E27FC236}">
                <a16:creationId xmlns:a16="http://schemas.microsoft.com/office/drawing/2014/main" id="{C1BD4C8A-5763-B818-6BAA-29144A637833}"/>
              </a:ext>
            </a:extLst>
          </p:cNvPr>
          <p:cNvCxnSpPr/>
          <p:nvPr/>
        </p:nvCxnSpPr>
        <p:spPr>
          <a:xfrm flipH="1">
            <a:off x="7566326" y="716177"/>
            <a:ext cx="6288" cy="5848240"/>
          </a:xfrm>
          <a:prstGeom prst="line">
            <a:avLst/>
          </a:prstGeom>
          <a:ln>
            <a:solidFill>
              <a:srgbClr val="2EA7E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253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0454F5AB-E6F2-7BDE-07F6-3667FCA5DDD3}"/>
              </a:ext>
            </a:extLst>
          </p:cNvPr>
          <p:cNvSpPr>
            <a:spLocks noGrp="1"/>
          </p:cNvSpPr>
          <p:nvPr>
            <p:ph type="title"/>
          </p:nvPr>
        </p:nvSpPr>
        <p:spPr>
          <a:xfrm>
            <a:off x="252919" y="1342969"/>
            <a:ext cx="2947482" cy="4172063"/>
          </a:xfrm>
        </p:spPr>
        <p:txBody>
          <a:bodyPr>
            <a:noAutofit/>
          </a:bodyPr>
          <a:lstStyle/>
          <a:p>
            <a:r>
              <a:rPr lang="el-GR" sz="1600" dirty="0">
                <a:solidFill>
                  <a:schemeClr val="bg1"/>
                </a:solidFill>
                <a:latin typeface="Calibri" panose="020F0502020204030204" pitchFamily="34" charset="0"/>
                <a:cs typeface="Times New Roman" panose="02020603050405020304" pitchFamily="18" charset="0"/>
              </a:rPr>
              <a:t>Το ενδιαφέρον για τις δημοτικές εκλογές υψηλό αλλά πόσο βέβαιοι είναι οι ψηφοφόροι για τον υποψήφιο που θα στηρίξουν, δύο μήνες πριν τις αυτοδιοικητικές εκλογές; Το τοπίο σε πολλούς δήμους είναι θολό καθώς δεν έχουν οριστικοποιηθεί οι λίστες των υποψηφίων δημάρχων και οι πιθανές στηρίξεις από τα κόμματα. Στην καθυστέρηση αυτή συνέβαλαν και οι εθνικές εκλογές. </a:t>
            </a:r>
            <a:br>
              <a:rPr lang="el-GR" sz="1600" dirty="0">
                <a:solidFill>
                  <a:schemeClr val="bg1"/>
                </a:solidFill>
                <a:latin typeface="Calibri" panose="020F0502020204030204" pitchFamily="34" charset="0"/>
                <a:cs typeface="Times New Roman" panose="02020603050405020304" pitchFamily="18" charset="0"/>
              </a:rPr>
            </a:br>
            <a:endParaRPr lang="el-GR" sz="1600" dirty="0">
              <a:solidFill>
                <a:schemeClr val="bg1"/>
              </a:solidFill>
              <a:latin typeface="Calibri" panose="020F0502020204030204" pitchFamily="34" charset="0"/>
              <a:cs typeface="Times New Roman" panose="02020603050405020304" pitchFamily="18" charset="0"/>
            </a:endParaRPr>
          </a:p>
        </p:txBody>
      </p:sp>
      <p:sp>
        <p:nvSpPr>
          <p:cNvPr id="5" name="Θέση περιεχομένου 4">
            <a:extLst>
              <a:ext uri="{FF2B5EF4-FFF2-40B4-BE49-F238E27FC236}">
                <a16:creationId xmlns:a16="http://schemas.microsoft.com/office/drawing/2014/main" id="{FCD2DD3D-8AEC-CDBD-86EE-E84C71E621E0}"/>
              </a:ext>
            </a:extLst>
          </p:cNvPr>
          <p:cNvSpPr>
            <a:spLocks noGrp="1"/>
          </p:cNvSpPr>
          <p:nvPr>
            <p:ph sz="half" idx="1"/>
          </p:nvPr>
        </p:nvSpPr>
        <p:spPr>
          <a:xfrm>
            <a:off x="3758205" y="867608"/>
            <a:ext cx="3528419" cy="1359977"/>
          </a:xfrm>
        </p:spPr>
        <p:txBody>
          <a:bodyPr>
            <a:noAutofit/>
          </a:bodyPr>
          <a:lstStyle/>
          <a:p>
            <a:pPr marL="0" indent="0" algn="just">
              <a:lnSpc>
                <a:spcPct val="80000"/>
              </a:lnSpc>
              <a:spcAft>
                <a:spcPts val="800"/>
              </a:spcAft>
              <a:buNone/>
            </a:pPr>
            <a:r>
              <a:rPr lang="el-GR" sz="1500" b="1" spc="-60" dirty="0">
                <a:solidFill>
                  <a:srgbClr val="000000"/>
                </a:solidFill>
                <a:latin typeface="Calibri" panose="020F0502020204030204" pitchFamily="34" charset="0"/>
                <a:cs typeface="Times New Roman" panose="02020603050405020304" pitchFamily="18" charset="0"/>
              </a:rPr>
              <a:t>Το ποσοστό των αναποφάσιστων στην πρόθεση ψήφου κυμαίνεται περίπου στο 20,5%, ποσοστό πολύ μεγάλο για την χρονική στιγμή, λίγο πριν από τις κάλπες.</a:t>
            </a:r>
          </a:p>
        </p:txBody>
      </p:sp>
      <p:sp>
        <p:nvSpPr>
          <p:cNvPr id="11" name="TextBox 10">
            <a:extLst>
              <a:ext uri="{FF2B5EF4-FFF2-40B4-BE49-F238E27FC236}">
                <a16:creationId xmlns:a16="http://schemas.microsoft.com/office/drawing/2014/main" id="{BD55A5AA-FDCB-384D-261A-96103C0C4D91}"/>
              </a:ext>
            </a:extLst>
          </p:cNvPr>
          <p:cNvSpPr txBox="1"/>
          <p:nvPr/>
        </p:nvSpPr>
        <p:spPr>
          <a:xfrm>
            <a:off x="3633405" y="4778224"/>
            <a:ext cx="2857991" cy="246221"/>
          </a:xfrm>
          <a:prstGeom prst="rect">
            <a:avLst/>
          </a:prstGeom>
          <a:noFill/>
        </p:spPr>
        <p:txBody>
          <a:bodyPr wrap="square">
            <a:spAutoFit/>
          </a:bodyPr>
          <a:lstStyle/>
          <a:p>
            <a:pPr>
              <a:spcAft>
                <a:spcPts val="200"/>
              </a:spcAft>
            </a:pPr>
            <a:r>
              <a:rPr lang="el-GR" sz="1000" i="1" spc="-60" dirty="0">
                <a:solidFill>
                  <a:srgbClr val="000000"/>
                </a:solidFill>
                <a:latin typeface="Calibri" panose="020F0502020204030204" pitchFamily="34" charset="0"/>
                <a:cs typeface="Times New Roman" panose="02020603050405020304" pitchFamily="18" charset="0"/>
              </a:rPr>
              <a:t>Γράφημα 3: Βεβαιότητα ψήφου για τις δημοτικές εκλογές</a:t>
            </a:r>
          </a:p>
        </p:txBody>
      </p:sp>
      <p:cxnSp>
        <p:nvCxnSpPr>
          <p:cNvPr id="20" name="Ευθεία γραμμή σύνδεσης 19">
            <a:extLst>
              <a:ext uri="{FF2B5EF4-FFF2-40B4-BE49-F238E27FC236}">
                <a16:creationId xmlns:a16="http://schemas.microsoft.com/office/drawing/2014/main" id="{C1BD4C8A-5763-B818-6BAA-29144A637833}"/>
              </a:ext>
            </a:extLst>
          </p:cNvPr>
          <p:cNvCxnSpPr/>
          <p:nvPr/>
        </p:nvCxnSpPr>
        <p:spPr>
          <a:xfrm flipH="1">
            <a:off x="7507627" y="630198"/>
            <a:ext cx="6288" cy="5848240"/>
          </a:xfrm>
          <a:prstGeom prst="line">
            <a:avLst/>
          </a:prstGeom>
          <a:ln>
            <a:solidFill>
              <a:srgbClr val="2EA7E0"/>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571A918E-121A-F9AA-C9E4-4806D44DD7CB}"/>
              </a:ext>
            </a:extLst>
          </p:cNvPr>
          <p:cNvSpPr txBox="1"/>
          <p:nvPr/>
        </p:nvSpPr>
        <p:spPr>
          <a:xfrm>
            <a:off x="3783977" y="260866"/>
            <a:ext cx="5731498" cy="369332"/>
          </a:xfrm>
          <a:prstGeom prst="rect">
            <a:avLst/>
          </a:prstGeom>
          <a:noFill/>
        </p:spPr>
        <p:txBody>
          <a:bodyPr wrap="square">
            <a:spAutoFit/>
          </a:bodyPr>
          <a:lstStyle/>
          <a:p>
            <a:pPr algn="just"/>
            <a:r>
              <a:rPr lang="el-GR" b="1" spc="-60" dirty="0">
                <a:solidFill>
                  <a:srgbClr val="0F4C81"/>
                </a:solidFill>
                <a:latin typeface="Calibri" panose="020F0502020204030204" pitchFamily="34" charset="0"/>
                <a:cs typeface="Times New Roman" panose="02020603050405020304" pitchFamily="18" charset="0"/>
              </a:rPr>
              <a:t>Βεβαιότητα για επιλογή</a:t>
            </a:r>
          </a:p>
        </p:txBody>
      </p:sp>
      <p:sp>
        <p:nvSpPr>
          <p:cNvPr id="3" name="Θέση περιεχομένου 2">
            <a:extLst>
              <a:ext uri="{FF2B5EF4-FFF2-40B4-BE49-F238E27FC236}">
                <a16:creationId xmlns:a16="http://schemas.microsoft.com/office/drawing/2014/main" id="{016EE32C-D3EA-CF00-A20F-925FBBBC00BE}"/>
              </a:ext>
            </a:extLst>
          </p:cNvPr>
          <p:cNvSpPr>
            <a:spLocks noGrp="1"/>
          </p:cNvSpPr>
          <p:nvPr>
            <p:ph sz="half" idx="2"/>
          </p:nvPr>
        </p:nvSpPr>
        <p:spPr>
          <a:xfrm>
            <a:off x="7818120" y="1078230"/>
            <a:ext cx="3474720" cy="5120640"/>
          </a:xfrm>
        </p:spPr>
        <p:txBody>
          <a:bodyPr>
            <a:normAutofit lnSpcReduction="10000"/>
          </a:bodyPr>
          <a:lstStyle/>
          <a:p>
            <a:pPr marL="0" indent="0" algn="just">
              <a:lnSpc>
                <a:spcPct val="100000"/>
              </a:lnSpc>
              <a:spcAft>
                <a:spcPts val="800"/>
              </a:spcAft>
              <a:buNone/>
            </a:pPr>
            <a:r>
              <a:rPr lang="el-GR" sz="1500" spc="-60" dirty="0">
                <a:solidFill>
                  <a:srgbClr val="000000"/>
                </a:solidFill>
                <a:latin typeface="Calibri" panose="020F0502020204030204" pitchFamily="34" charset="0"/>
                <a:cs typeface="Times New Roman" panose="02020603050405020304" pitchFamily="18" charset="0"/>
              </a:rPr>
              <a:t>Ένας στους δύο «αποφασισμένους» ψηφοφόρους δηλώνουν απόλυτα βέβαιοι για την επιλογή του υποψηφίου που θα στηρίξουν στις επερχόμενες εκλογές ενώ μάλλον βέβαιοι 37,7%. 12,2% των ψηφοφόρων δηλώνουν πρόθεση να ψηφίσουν κάποιον συγκεκριμένο υποψήφιο δήμαρχο αλλά δεν είναι και τόσο βέβαιοι για την επιλογή αυτή. Συνολικά δηλαδή, εάν αθροίσουμε τους αναποφάσιστους με αυτούς που δεν είναι βέβαιοι τι θα ψηφίσουν προκύπτει ότι </a:t>
            </a:r>
            <a:r>
              <a:rPr lang="el-GR" sz="1500" b="1" spc="-60" dirty="0">
                <a:solidFill>
                  <a:srgbClr val="000000"/>
                </a:solidFill>
                <a:latin typeface="Calibri" panose="020F0502020204030204" pitchFamily="34" charset="0"/>
                <a:cs typeface="Times New Roman" panose="02020603050405020304" pitchFamily="18" charset="0"/>
              </a:rPr>
              <a:t>ένας στους τρεις ψηφοφόρους δεν γνωρίζει ποιον θα ψηφίσει για Δήμαρχο.</a:t>
            </a:r>
          </a:p>
          <a:p>
            <a:pPr marL="0" indent="0" algn="just">
              <a:lnSpc>
                <a:spcPct val="100000"/>
              </a:lnSpc>
              <a:spcAft>
                <a:spcPts val="800"/>
              </a:spcAft>
              <a:buNone/>
            </a:pPr>
            <a:r>
              <a:rPr lang="el-GR" sz="1500" spc="-60" dirty="0">
                <a:solidFill>
                  <a:srgbClr val="000000"/>
                </a:solidFill>
                <a:latin typeface="Calibri" panose="020F0502020204030204" pitchFamily="34" charset="0"/>
                <a:cs typeface="Times New Roman" panose="02020603050405020304" pitchFamily="18" charset="0"/>
              </a:rPr>
              <a:t>Μεγαλύτερη βεβαιότητα έχουν οι άνδρες και οι ψηφοφόροι μεγαλύτερης ηλικίας (60 ετών και άνω). Το μορφωτικό επίπεδο παίζει σημαντικό ρόλο στην βεβαιότητα της ψήφου καθώς όσο υψηλότερο είναι το μορφωτικό επίπεδο τόσο μεγαλύτερη αβεβαιότητα και προβληματισμό συναντάμε στην πρόθεση ψήφου. </a:t>
            </a:r>
          </a:p>
        </p:txBody>
      </p:sp>
      <p:pic>
        <p:nvPicPr>
          <p:cNvPr id="6" name="Εικόνα 5">
            <a:extLst>
              <a:ext uri="{FF2B5EF4-FFF2-40B4-BE49-F238E27FC236}">
                <a16:creationId xmlns:a16="http://schemas.microsoft.com/office/drawing/2014/main" id="{74CAEC47-6CE8-9814-E331-36BAE5F226C7}"/>
              </a:ext>
            </a:extLst>
          </p:cNvPr>
          <p:cNvPicPr>
            <a:picLocks noChangeAspect="1"/>
          </p:cNvPicPr>
          <p:nvPr/>
        </p:nvPicPr>
        <p:blipFill>
          <a:blip r:embed="rId2"/>
          <a:stretch>
            <a:fillRect/>
          </a:stretch>
        </p:blipFill>
        <p:spPr>
          <a:xfrm>
            <a:off x="3495831" y="2403314"/>
            <a:ext cx="4018084" cy="2322292"/>
          </a:xfrm>
          <a:prstGeom prst="rect">
            <a:avLst/>
          </a:prstGeom>
        </p:spPr>
      </p:pic>
    </p:spTree>
    <p:extLst>
      <p:ext uri="{BB962C8B-B14F-4D97-AF65-F5344CB8AC3E}">
        <p14:creationId xmlns:p14="http://schemas.microsoft.com/office/powerpoint/2010/main" val="2515268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0454F5AB-E6F2-7BDE-07F6-3667FCA5DDD3}"/>
              </a:ext>
            </a:extLst>
          </p:cNvPr>
          <p:cNvSpPr>
            <a:spLocks noGrp="1"/>
          </p:cNvSpPr>
          <p:nvPr>
            <p:ph type="title"/>
          </p:nvPr>
        </p:nvSpPr>
        <p:spPr>
          <a:xfrm>
            <a:off x="252919" y="1342969"/>
            <a:ext cx="2947482" cy="4172063"/>
          </a:xfrm>
        </p:spPr>
        <p:txBody>
          <a:bodyPr>
            <a:noAutofit/>
          </a:bodyPr>
          <a:lstStyle/>
          <a:p>
            <a:pPr algn="just">
              <a:lnSpc>
                <a:spcPct val="100000"/>
              </a:lnSpc>
              <a:spcAft>
                <a:spcPts val="800"/>
              </a:spcAft>
            </a:pPr>
            <a:r>
              <a:rPr lang="el-GR" sz="1600" dirty="0">
                <a:solidFill>
                  <a:schemeClr val="bg1"/>
                </a:solidFill>
                <a:latin typeface="Calibri" panose="020F0502020204030204" pitchFamily="34" charset="0"/>
                <a:cs typeface="Times New Roman" panose="02020603050405020304" pitchFamily="18" charset="0"/>
              </a:rPr>
              <a:t>Σε κάθε περίπτωση είτε είναι κάποιος απόλυτα είτε λιγότερο βέβαιος για την πρόθεση να ψηφίσει συγκεκριμένο υποψήφιο Δήμαρχο, ιδιαίτερη σημασία έχουν και τα κριτήρια που επιλέγει τον υποψήφιο που θα στηρίξει.</a:t>
            </a:r>
          </a:p>
        </p:txBody>
      </p:sp>
      <p:sp>
        <p:nvSpPr>
          <p:cNvPr id="5" name="Θέση περιεχομένου 4">
            <a:extLst>
              <a:ext uri="{FF2B5EF4-FFF2-40B4-BE49-F238E27FC236}">
                <a16:creationId xmlns:a16="http://schemas.microsoft.com/office/drawing/2014/main" id="{FCD2DD3D-8AEC-CDBD-86EE-E84C71E621E0}"/>
              </a:ext>
            </a:extLst>
          </p:cNvPr>
          <p:cNvSpPr>
            <a:spLocks noGrp="1"/>
          </p:cNvSpPr>
          <p:nvPr>
            <p:ph sz="half" idx="1"/>
          </p:nvPr>
        </p:nvSpPr>
        <p:spPr>
          <a:xfrm>
            <a:off x="3662956" y="1105733"/>
            <a:ext cx="3474720" cy="1999417"/>
          </a:xfrm>
        </p:spPr>
        <p:txBody>
          <a:bodyPr>
            <a:noAutofit/>
          </a:bodyPr>
          <a:lstStyle/>
          <a:p>
            <a:pPr marL="0" indent="0" algn="just">
              <a:lnSpc>
                <a:spcPct val="100000"/>
              </a:lnSpc>
              <a:spcBef>
                <a:spcPts val="0"/>
              </a:spcBef>
              <a:buNone/>
            </a:pPr>
            <a:r>
              <a:rPr lang="el-GR" sz="1500" b="1" spc="-60" dirty="0">
                <a:solidFill>
                  <a:srgbClr val="000000"/>
                </a:solidFill>
                <a:latin typeface="Calibri" panose="020F0502020204030204" pitchFamily="34" charset="0"/>
                <a:cs typeface="Times New Roman" panose="02020603050405020304" pitchFamily="18" charset="0"/>
              </a:rPr>
              <a:t>Το 72,4% των ψηφοφόρων επιλέγουν τον υποψήφιο που προτιμούν και θεωρούν ότι θα παράγει έργο. </a:t>
            </a:r>
            <a:r>
              <a:rPr lang="el-GR" sz="1500" spc="-60" dirty="0">
                <a:solidFill>
                  <a:srgbClr val="000000"/>
                </a:solidFill>
                <a:latin typeface="Calibri" panose="020F0502020204030204" pitchFamily="34" charset="0"/>
                <a:cs typeface="Times New Roman" panose="02020603050405020304" pitchFamily="18" charset="0"/>
              </a:rPr>
              <a:t>Το 23,3% όμως θα ψηφίσουν τον υποψήφιο που θεωρούν λιγότερο κακό, καθώς δεν βρίσκουν κάποιον από τους υποψηφίους να τους εκφράζει. Για το 4,3% των δημοτών η ψήφος θα είναι διαμαρτυρίας, αποδοκιμάζοντας κάποιον άλλο υποψήφιο. </a:t>
            </a:r>
          </a:p>
        </p:txBody>
      </p:sp>
      <p:sp>
        <p:nvSpPr>
          <p:cNvPr id="22" name="TextBox 21">
            <a:extLst>
              <a:ext uri="{FF2B5EF4-FFF2-40B4-BE49-F238E27FC236}">
                <a16:creationId xmlns:a16="http://schemas.microsoft.com/office/drawing/2014/main" id="{571A918E-121A-F9AA-C9E4-4806D44DD7CB}"/>
              </a:ext>
            </a:extLst>
          </p:cNvPr>
          <p:cNvSpPr txBox="1"/>
          <p:nvPr/>
        </p:nvSpPr>
        <p:spPr>
          <a:xfrm>
            <a:off x="3698252" y="260866"/>
            <a:ext cx="6257006" cy="369332"/>
          </a:xfrm>
          <a:prstGeom prst="rect">
            <a:avLst/>
          </a:prstGeom>
          <a:noFill/>
        </p:spPr>
        <p:txBody>
          <a:bodyPr wrap="square">
            <a:spAutoFit/>
          </a:bodyPr>
          <a:lstStyle/>
          <a:p>
            <a:pPr algn="just"/>
            <a:r>
              <a:rPr lang="el-GR" b="1" spc="-60" dirty="0">
                <a:solidFill>
                  <a:srgbClr val="0F4C81"/>
                </a:solidFill>
                <a:latin typeface="Calibri" panose="020F0502020204030204" pitchFamily="34" charset="0"/>
                <a:cs typeface="Times New Roman" panose="02020603050405020304" pitchFamily="18" charset="0"/>
              </a:rPr>
              <a:t>Κριτήρια που επιλέγουν υποψήφιο δήμαρχο</a:t>
            </a:r>
          </a:p>
        </p:txBody>
      </p:sp>
      <p:sp>
        <p:nvSpPr>
          <p:cNvPr id="3" name="Θέση περιεχομένου 2">
            <a:extLst>
              <a:ext uri="{FF2B5EF4-FFF2-40B4-BE49-F238E27FC236}">
                <a16:creationId xmlns:a16="http://schemas.microsoft.com/office/drawing/2014/main" id="{016EE32C-D3EA-CF00-A20F-925FBBBC00BE}"/>
              </a:ext>
            </a:extLst>
          </p:cNvPr>
          <p:cNvSpPr>
            <a:spLocks noGrp="1"/>
          </p:cNvSpPr>
          <p:nvPr>
            <p:ph sz="half" idx="2"/>
          </p:nvPr>
        </p:nvSpPr>
        <p:spPr>
          <a:xfrm>
            <a:off x="7367732" y="927179"/>
            <a:ext cx="3925108" cy="2673271"/>
          </a:xfrm>
        </p:spPr>
        <p:txBody>
          <a:bodyPr>
            <a:normAutofit/>
          </a:bodyPr>
          <a:lstStyle/>
          <a:p>
            <a:pPr marL="0" indent="0" algn="just">
              <a:lnSpc>
                <a:spcPct val="100000"/>
              </a:lnSpc>
              <a:spcAft>
                <a:spcPts val="800"/>
              </a:spcAft>
              <a:buNone/>
            </a:pPr>
            <a:r>
              <a:rPr lang="el-GR" sz="1500" spc="-60" dirty="0">
                <a:solidFill>
                  <a:srgbClr val="000000"/>
                </a:solidFill>
                <a:latin typeface="Calibri" panose="020F0502020204030204" pitchFamily="34" charset="0"/>
                <a:cs typeface="Times New Roman" panose="02020603050405020304" pitchFamily="18" charset="0"/>
              </a:rPr>
              <a:t>Το κριτήριο της ψήφου φαίνεται να επηρεάζεται από την πολιτική αυτοτοποθέτηση των ψηφοφόρων. Έτσι, οι ψηφοφόροι της «κεντροαριστεράς» ψηφίζουν περισσότερο υποψηφίους που θεωρούν λιγότερο κακούς (27,7%) γεγονός που οφείλεται σε ένα βαθμό και στην καθυστέρηση ορισμού υποψηφίων των κομμάτων αυτού του χώρου όπως ο ΣΥΡΙΖΑ και το ΠΑΣΟΚ ΚΙΝΑΛ ενώ ψήφο αποδοκιμασίας δηλώνουν περισσότερο ψηφοφόροι της «αριστεράς».</a:t>
            </a:r>
          </a:p>
        </p:txBody>
      </p:sp>
      <p:pic>
        <p:nvPicPr>
          <p:cNvPr id="2" name="Εικόνα 1">
            <a:extLst>
              <a:ext uri="{FF2B5EF4-FFF2-40B4-BE49-F238E27FC236}">
                <a16:creationId xmlns:a16="http://schemas.microsoft.com/office/drawing/2014/main" id="{2CA415D6-9707-B204-8114-2EAB5CAACFED}"/>
              </a:ext>
            </a:extLst>
          </p:cNvPr>
          <p:cNvPicPr>
            <a:picLocks noChangeAspect="1"/>
          </p:cNvPicPr>
          <p:nvPr/>
        </p:nvPicPr>
        <p:blipFill>
          <a:blip r:embed="rId2"/>
          <a:stretch>
            <a:fillRect/>
          </a:stretch>
        </p:blipFill>
        <p:spPr>
          <a:xfrm>
            <a:off x="3608581" y="3343275"/>
            <a:ext cx="3759151" cy="2579126"/>
          </a:xfrm>
          <a:prstGeom prst="rect">
            <a:avLst/>
          </a:prstGeom>
        </p:spPr>
      </p:pic>
      <p:sp>
        <p:nvSpPr>
          <p:cNvPr id="7" name="TextBox 6">
            <a:extLst>
              <a:ext uri="{FF2B5EF4-FFF2-40B4-BE49-F238E27FC236}">
                <a16:creationId xmlns:a16="http://schemas.microsoft.com/office/drawing/2014/main" id="{5C116083-2F80-0DB6-43C1-96E97F5870EB}"/>
              </a:ext>
            </a:extLst>
          </p:cNvPr>
          <p:cNvSpPr txBox="1"/>
          <p:nvPr/>
        </p:nvSpPr>
        <p:spPr>
          <a:xfrm>
            <a:off x="3662956" y="6019857"/>
            <a:ext cx="2857991" cy="246221"/>
          </a:xfrm>
          <a:prstGeom prst="rect">
            <a:avLst/>
          </a:prstGeom>
          <a:noFill/>
        </p:spPr>
        <p:txBody>
          <a:bodyPr wrap="square">
            <a:spAutoFit/>
          </a:bodyPr>
          <a:lstStyle/>
          <a:p>
            <a:pPr>
              <a:spcAft>
                <a:spcPts val="200"/>
              </a:spcAft>
            </a:pPr>
            <a:r>
              <a:rPr lang="el-GR" sz="1000" i="1" spc="-60" dirty="0">
                <a:solidFill>
                  <a:srgbClr val="000000"/>
                </a:solidFill>
                <a:latin typeface="Calibri" panose="020F0502020204030204" pitchFamily="34" charset="0"/>
                <a:cs typeface="Times New Roman" panose="02020603050405020304" pitchFamily="18" charset="0"/>
              </a:rPr>
              <a:t>Γράφημα 4: Κριτήριο ψήφου για τις δημοτικές εκλογές</a:t>
            </a:r>
          </a:p>
        </p:txBody>
      </p:sp>
      <p:graphicFrame>
        <p:nvGraphicFramePr>
          <p:cNvPr id="9" name="Πίνακας 8">
            <a:extLst>
              <a:ext uri="{FF2B5EF4-FFF2-40B4-BE49-F238E27FC236}">
                <a16:creationId xmlns:a16="http://schemas.microsoft.com/office/drawing/2014/main" id="{30ED8701-8B27-BF2F-2C8D-052D59C9B02C}"/>
              </a:ext>
            </a:extLst>
          </p:cNvPr>
          <p:cNvGraphicFramePr>
            <a:graphicFrameLocks noGrp="1"/>
          </p:cNvGraphicFramePr>
          <p:nvPr>
            <p:extLst>
              <p:ext uri="{D42A27DB-BD31-4B8C-83A1-F6EECF244321}">
                <p14:modId xmlns:p14="http://schemas.microsoft.com/office/powerpoint/2010/main" val="1030756024"/>
              </p:ext>
            </p:extLst>
          </p:nvPr>
        </p:nvGraphicFramePr>
        <p:xfrm>
          <a:off x="7464437" y="3600451"/>
          <a:ext cx="3937273" cy="2104389"/>
        </p:xfrm>
        <a:graphic>
          <a:graphicData uri="http://schemas.openxmlformats.org/drawingml/2006/table">
            <a:tbl>
              <a:tblPr>
                <a:tableStyleId>{5C22544A-7EE6-4342-B048-85BDC9FD1C3A}</a:tableStyleId>
              </a:tblPr>
              <a:tblGrid>
                <a:gridCol w="1886365">
                  <a:extLst>
                    <a:ext uri="{9D8B030D-6E8A-4147-A177-3AD203B41FA5}">
                      <a16:colId xmlns:a16="http://schemas.microsoft.com/office/drawing/2014/main" val="3904504416"/>
                    </a:ext>
                  </a:extLst>
                </a:gridCol>
                <a:gridCol w="312147">
                  <a:extLst>
                    <a:ext uri="{9D8B030D-6E8A-4147-A177-3AD203B41FA5}">
                      <a16:colId xmlns:a16="http://schemas.microsoft.com/office/drawing/2014/main" val="831300064"/>
                    </a:ext>
                  </a:extLst>
                </a:gridCol>
                <a:gridCol w="312147">
                  <a:extLst>
                    <a:ext uri="{9D8B030D-6E8A-4147-A177-3AD203B41FA5}">
                      <a16:colId xmlns:a16="http://schemas.microsoft.com/office/drawing/2014/main" val="4117522532"/>
                    </a:ext>
                  </a:extLst>
                </a:gridCol>
                <a:gridCol w="312147">
                  <a:extLst>
                    <a:ext uri="{9D8B030D-6E8A-4147-A177-3AD203B41FA5}">
                      <a16:colId xmlns:a16="http://schemas.microsoft.com/office/drawing/2014/main" val="1417391483"/>
                    </a:ext>
                  </a:extLst>
                </a:gridCol>
                <a:gridCol w="312147">
                  <a:extLst>
                    <a:ext uri="{9D8B030D-6E8A-4147-A177-3AD203B41FA5}">
                      <a16:colId xmlns:a16="http://schemas.microsoft.com/office/drawing/2014/main" val="1120922103"/>
                    </a:ext>
                  </a:extLst>
                </a:gridCol>
                <a:gridCol w="312147">
                  <a:extLst>
                    <a:ext uri="{9D8B030D-6E8A-4147-A177-3AD203B41FA5}">
                      <a16:colId xmlns:a16="http://schemas.microsoft.com/office/drawing/2014/main" val="58621821"/>
                    </a:ext>
                  </a:extLst>
                </a:gridCol>
                <a:gridCol w="490173">
                  <a:extLst>
                    <a:ext uri="{9D8B030D-6E8A-4147-A177-3AD203B41FA5}">
                      <a16:colId xmlns:a16="http://schemas.microsoft.com/office/drawing/2014/main" val="4031592122"/>
                    </a:ext>
                  </a:extLst>
                </a:gridCol>
              </a:tblGrid>
              <a:tr h="179294">
                <a:tc rowSpan="2">
                  <a:txBody>
                    <a:bodyPr/>
                    <a:lstStyle/>
                    <a:p>
                      <a:pPr marL="38100" marR="38100">
                        <a:lnSpc>
                          <a:spcPts val="1600"/>
                        </a:lnSpc>
                        <a:spcAft>
                          <a:spcPts val="800"/>
                        </a:spcAft>
                      </a:pPr>
                      <a:r>
                        <a:rPr lang="el-GR" sz="1000" b="1" spc="-60" baseline="0" dirty="0">
                          <a:solidFill>
                            <a:schemeClr val="bg1"/>
                          </a:solidFill>
                          <a:effectLst/>
                          <a:latin typeface="Calibri" panose="020F0502020204030204" pitchFamily="34" charset="0"/>
                          <a:cs typeface="Calibri" panose="020F0502020204030204" pitchFamily="34" charset="0"/>
                        </a:rPr>
                        <a:t> </a:t>
                      </a:r>
                      <a:endPar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solidFill>
                      <a:srgbClr val="0F4C81"/>
                    </a:solidFill>
                  </a:tcPr>
                </a:tc>
                <a:tc gridSpan="6">
                  <a:txBody>
                    <a:bodyPr/>
                    <a:lstStyle/>
                    <a:p>
                      <a:pPr marL="38100" marR="38100" algn="ctr">
                        <a:lnSpc>
                          <a:spcPts val="1600"/>
                        </a:lnSpc>
                        <a:spcAft>
                          <a:spcPts val="800"/>
                        </a:spcAft>
                      </a:pPr>
                      <a:r>
                        <a:rPr lang="el-GR" sz="1200" b="1" kern="1200" dirty="0">
                          <a:solidFill>
                            <a:schemeClr val="bg1"/>
                          </a:solidFill>
                          <a:effectLst/>
                          <a:latin typeface="Calibri" panose="020F0502020204030204" pitchFamily="34" charset="0"/>
                          <a:ea typeface="+mn-ea"/>
                          <a:cs typeface="Calibri" panose="020F0502020204030204" pitchFamily="34" charset="0"/>
                        </a:rPr>
                        <a:t>ΠΟΛΙΤΙΚΗ ΑΥΤΟΤΟΠΟΘΕΤΗΣΗ</a:t>
                      </a:r>
                      <a:endParaRPr lang="el-GR" sz="12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pPr marL="38100" marR="38100" algn="ctr">
                        <a:lnSpc>
                          <a:spcPts val="1600"/>
                        </a:lnSpc>
                        <a:spcAft>
                          <a:spcPts val="800"/>
                        </a:spcAft>
                      </a:pPr>
                      <a:endPar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solidFill>
                      <a:srgbClr val="0F4C81"/>
                    </a:solidFill>
                  </a:tcPr>
                </a:tc>
                <a:extLst>
                  <a:ext uri="{0D108BD9-81ED-4DB2-BD59-A6C34878D82A}">
                    <a16:rowId xmlns:a16="http://schemas.microsoft.com/office/drawing/2014/main" val="1029415295"/>
                  </a:ext>
                </a:extLst>
              </a:tr>
              <a:tr h="947546">
                <a:tc vMerge="1">
                  <a:txBody>
                    <a:bodyPr/>
                    <a:lstStyle/>
                    <a:p>
                      <a:endParaRPr lang="el-GR"/>
                    </a:p>
                  </a:txBody>
                  <a:tcPr/>
                </a:tc>
                <a:tc>
                  <a:txBody>
                    <a:bodyPr/>
                    <a:lstStyle/>
                    <a:p>
                      <a:pPr marL="38100" marR="38100" algn="ctr">
                        <a:lnSpc>
                          <a:spcPts val="1600"/>
                        </a:lnSpc>
                        <a:spcAft>
                          <a:spcPts val="800"/>
                        </a:spcAft>
                      </a:pPr>
                      <a:r>
                        <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Αριστερά</a:t>
                      </a:r>
                      <a:endParaRPr lang="el-GR" sz="1000" spc="-6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nchor="ctr">
                    <a:solidFill>
                      <a:srgbClr val="0F4C81"/>
                    </a:solidFill>
                  </a:tcPr>
                </a:tc>
                <a:tc>
                  <a:txBody>
                    <a:bodyPr/>
                    <a:lstStyle/>
                    <a:p>
                      <a:pPr marL="38100" marR="38100" algn="ctr">
                        <a:lnSpc>
                          <a:spcPts val="1600"/>
                        </a:lnSpc>
                        <a:spcAft>
                          <a:spcPts val="800"/>
                        </a:spcAft>
                      </a:pPr>
                      <a:r>
                        <a:rPr lang="el-GR" sz="1000" b="1" spc="-60" baseline="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Κέντροαριστερά</a:t>
                      </a:r>
                      <a:endParaRPr lang="el-GR" sz="1000" spc="-6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nchor="ctr">
                    <a:solidFill>
                      <a:srgbClr val="0F4C81"/>
                    </a:solidFill>
                  </a:tcPr>
                </a:tc>
                <a:tc>
                  <a:txBody>
                    <a:bodyPr/>
                    <a:lstStyle/>
                    <a:p>
                      <a:pPr marL="38100" marR="38100" algn="ctr">
                        <a:lnSpc>
                          <a:spcPts val="1600"/>
                        </a:lnSpc>
                        <a:spcAft>
                          <a:spcPts val="800"/>
                        </a:spcAft>
                      </a:pPr>
                      <a:r>
                        <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Κέντρο</a:t>
                      </a:r>
                      <a:endParaRPr lang="el-GR" sz="1000" spc="-6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nchor="ctr">
                    <a:solidFill>
                      <a:srgbClr val="0F4C81"/>
                    </a:solidFill>
                  </a:tcPr>
                </a:tc>
                <a:tc>
                  <a:txBody>
                    <a:bodyPr/>
                    <a:lstStyle/>
                    <a:p>
                      <a:pPr marL="38100" marR="38100" algn="ctr">
                        <a:lnSpc>
                          <a:spcPts val="1600"/>
                        </a:lnSpc>
                        <a:spcAft>
                          <a:spcPts val="800"/>
                        </a:spcAft>
                      </a:pPr>
                      <a:r>
                        <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Κεντροδεξιά</a:t>
                      </a:r>
                      <a:endParaRPr lang="el-GR" sz="1000" spc="-6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nchor="ctr">
                    <a:solidFill>
                      <a:srgbClr val="0F4C81"/>
                    </a:solidFill>
                  </a:tcPr>
                </a:tc>
                <a:tc>
                  <a:txBody>
                    <a:bodyPr/>
                    <a:lstStyle/>
                    <a:p>
                      <a:pPr marL="38100" marR="38100" algn="ctr">
                        <a:lnSpc>
                          <a:spcPts val="1600"/>
                        </a:lnSpc>
                        <a:spcAft>
                          <a:spcPts val="800"/>
                        </a:spcAft>
                      </a:pPr>
                      <a:r>
                        <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Δεξιά</a:t>
                      </a:r>
                      <a:endParaRPr lang="el-GR" sz="1000" spc="-6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nchor="ctr">
                    <a:solidFill>
                      <a:srgbClr val="0F4C81"/>
                    </a:solidFill>
                  </a:tcPr>
                </a:tc>
                <a:tc>
                  <a:txBody>
                    <a:bodyPr/>
                    <a:lstStyle/>
                    <a:p>
                      <a:pPr marL="38100" marR="38100" algn="ctr">
                        <a:lnSpc>
                          <a:spcPts val="1600"/>
                        </a:lnSpc>
                        <a:spcAft>
                          <a:spcPts val="800"/>
                        </a:spcAft>
                      </a:pPr>
                      <a:r>
                        <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Τίποτα (</a:t>
                      </a:r>
                      <a:r>
                        <a:rPr lang="el-GR" sz="1000" b="1" spc="-60" baseline="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αυθ</a:t>
                      </a:r>
                      <a:r>
                        <a:rPr lang="el-GR" sz="1000" b="1" spc="-60"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endParaRPr lang="el-GR" sz="1000" spc="-6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vert="vert270" anchor="ctr">
                    <a:solidFill>
                      <a:srgbClr val="0F4C81"/>
                    </a:solidFill>
                  </a:tcPr>
                </a:tc>
                <a:extLst>
                  <a:ext uri="{0D108BD9-81ED-4DB2-BD59-A6C34878D82A}">
                    <a16:rowId xmlns:a16="http://schemas.microsoft.com/office/drawing/2014/main" val="2262136779"/>
                  </a:ext>
                </a:extLst>
              </a:tr>
              <a:tr h="179294">
                <a:tc>
                  <a:txBody>
                    <a:bodyPr/>
                    <a:lstStyle/>
                    <a:p>
                      <a:pPr marL="38100" marR="38100">
                        <a:lnSpc>
                          <a:spcPts val="1600"/>
                        </a:lnSpc>
                        <a:spcAft>
                          <a:spcPts val="800"/>
                        </a:spcAft>
                      </a:pPr>
                      <a:r>
                        <a:rPr lang="el-GR" sz="1000" spc="-6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Ψηφίζω τον υποψήφιο που προτιμώ</a:t>
                      </a:r>
                      <a:endParaRPr lang="el-GR" sz="1000" spc="-6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73,2</a:t>
                      </a:r>
                      <a:endParaRPr lang="el-GR" sz="1000" spc="-6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69,3</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71,9</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74,3</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73,1</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72,5</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extLst>
                  <a:ext uri="{0D108BD9-81ED-4DB2-BD59-A6C34878D82A}">
                    <a16:rowId xmlns:a16="http://schemas.microsoft.com/office/drawing/2014/main" val="1116366767"/>
                  </a:ext>
                </a:extLst>
              </a:tr>
              <a:tr h="179294">
                <a:tc>
                  <a:txBody>
                    <a:bodyPr/>
                    <a:lstStyle/>
                    <a:p>
                      <a:pPr marL="38100" marR="38100">
                        <a:lnSpc>
                          <a:spcPts val="1600"/>
                        </a:lnSpc>
                        <a:spcAft>
                          <a:spcPts val="800"/>
                        </a:spcAft>
                      </a:pPr>
                      <a:r>
                        <a:rPr lang="el-GR" sz="1000" spc="-6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Ψηφίζω τον υποψήφιο που θεωρώ λιγότερο κακό</a:t>
                      </a:r>
                      <a:endParaRPr lang="el-GR" sz="1000" spc="-6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21,2</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27,7</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23,9</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23,5</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20,3</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23,4</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extLst>
                  <a:ext uri="{0D108BD9-81ED-4DB2-BD59-A6C34878D82A}">
                    <a16:rowId xmlns:a16="http://schemas.microsoft.com/office/drawing/2014/main" val="2071006109"/>
                  </a:ext>
                </a:extLst>
              </a:tr>
              <a:tr h="344174">
                <a:tc>
                  <a:txBody>
                    <a:bodyPr/>
                    <a:lstStyle/>
                    <a:p>
                      <a:pPr marL="38100" marR="38100">
                        <a:lnSpc>
                          <a:spcPts val="1600"/>
                        </a:lnSpc>
                        <a:spcAft>
                          <a:spcPts val="800"/>
                        </a:spcAft>
                      </a:pPr>
                      <a:r>
                        <a:rPr lang="el-GR" sz="1000" spc="-6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Ψηφίζω για να αποδοκιμάσω κάποιον άλλο υποψήφιο</a:t>
                      </a:r>
                      <a:endParaRPr lang="el-GR" sz="1000" spc="-6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5,6</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algn="ctr">
                        <a:lnSpc>
                          <a:spcPct val="107000"/>
                        </a:lnSpc>
                        <a:spcAft>
                          <a:spcPts val="800"/>
                        </a:spcAft>
                      </a:pPr>
                      <a:r>
                        <a:rPr lang="el-GR" sz="1000" spc="-6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a:t>
                      </a:r>
                      <a:endParaRPr lang="el-GR" sz="1000" spc="-6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4,2</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2,1</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a:solidFill>
                            <a:srgbClr val="000000"/>
                          </a:solidFill>
                          <a:effectLst/>
                          <a:latin typeface="Calibri" panose="020F0502020204030204" pitchFamily="34" charset="0"/>
                          <a:ea typeface="Calibri" panose="020F0502020204030204" pitchFamily="34" charset="0"/>
                          <a:cs typeface="Calibri" panose="020F0502020204030204" pitchFamily="34" charset="0"/>
                        </a:rPr>
                        <a:t>6,6</a:t>
                      </a:r>
                      <a:endParaRPr lang="el-GR" sz="1000" spc="-60" baseline="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tc>
                  <a:txBody>
                    <a:bodyPr/>
                    <a:lstStyle/>
                    <a:p>
                      <a:pPr marL="38100" marR="38100" algn="ctr">
                        <a:lnSpc>
                          <a:spcPts val="1600"/>
                        </a:lnSpc>
                        <a:spcAft>
                          <a:spcPts val="800"/>
                        </a:spcAft>
                      </a:pPr>
                      <a:r>
                        <a:rPr lang="el-GR" sz="1000" spc="-6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4,1</a:t>
                      </a:r>
                      <a:endParaRPr lang="el-GR" sz="1000" spc="-6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C0E5F6"/>
                    </a:solidFill>
                  </a:tcPr>
                </a:tc>
                <a:extLst>
                  <a:ext uri="{0D108BD9-81ED-4DB2-BD59-A6C34878D82A}">
                    <a16:rowId xmlns:a16="http://schemas.microsoft.com/office/drawing/2014/main" val="3446771424"/>
                  </a:ext>
                </a:extLst>
              </a:tr>
            </a:tbl>
          </a:graphicData>
        </a:graphic>
      </p:graphicFrame>
      <p:sp>
        <p:nvSpPr>
          <p:cNvPr id="10" name="TextBox 9">
            <a:extLst>
              <a:ext uri="{FF2B5EF4-FFF2-40B4-BE49-F238E27FC236}">
                <a16:creationId xmlns:a16="http://schemas.microsoft.com/office/drawing/2014/main" id="{57077F1F-1453-D44C-0B91-4413A80B6298}"/>
              </a:ext>
            </a:extLst>
          </p:cNvPr>
          <p:cNvSpPr txBox="1"/>
          <p:nvPr/>
        </p:nvSpPr>
        <p:spPr>
          <a:xfrm>
            <a:off x="7420580" y="5704840"/>
            <a:ext cx="3981130" cy="400110"/>
          </a:xfrm>
          <a:prstGeom prst="rect">
            <a:avLst/>
          </a:prstGeom>
          <a:noFill/>
        </p:spPr>
        <p:txBody>
          <a:bodyPr wrap="square">
            <a:spAutoFit/>
          </a:bodyPr>
          <a:lstStyle/>
          <a:p>
            <a:r>
              <a:rPr lang="el-GR" sz="1000" i="1" dirty="0">
                <a:solidFill>
                  <a:srgbClr val="000000"/>
                </a:solidFill>
                <a:latin typeface="Calibri" panose="020F0502020204030204" pitchFamily="34" charset="0"/>
                <a:cs typeface="Times New Roman" panose="02020603050405020304" pitchFamily="18" charset="0"/>
              </a:rPr>
              <a:t>Πίνακας 2: Κριτήριο ψήφου για Δημοτικές εκλογές με βάση την πολιτική αυτοτοποθέτηση</a:t>
            </a:r>
          </a:p>
        </p:txBody>
      </p:sp>
      <p:cxnSp>
        <p:nvCxnSpPr>
          <p:cNvPr id="11" name="Ευθεία γραμμή σύνδεσης 10">
            <a:extLst>
              <a:ext uri="{FF2B5EF4-FFF2-40B4-BE49-F238E27FC236}">
                <a16:creationId xmlns:a16="http://schemas.microsoft.com/office/drawing/2014/main" id="{C1BD4C8A-5763-B818-6BAA-29144A637833}"/>
              </a:ext>
            </a:extLst>
          </p:cNvPr>
          <p:cNvCxnSpPr/>
          <p:nvPr/>
        </p:nvCxnSpPr>
        <p:spPr>
          <a:xfrm flipH="1">
            <a:off x="7276678" y="676330"/>
            <a:ext cx="6288" cy="5848240"/>
          </a:xfrm>
          <a:prstGeom prst="line">
            <a:avLst/>
          </a:prstGeom>
          <a:ln>
            <a:solidFill>
              <a:srgbClr val="2EA7E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326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Ορθογώνιο 15">
            <a:extLst>
              <a:ext uri="{FF2B5EF4-FFF2-40B4-BE49-F238E27FC236}">
                <a16:creationId xmlns:a16="http://schemas.microsoft.com/office/drawing/2014/main" id="{6021A64E-FCC5-7787-DC14-7D6C7E2F648E}"/>
              </a:ext>
            </a:extLst>
          </p:cNvPr>
          <p:cNvSpPr/>
          <p:nvPr/>
        </p:nvSpPr>
        <p:spPr>
          <a:xfrm>
            <a:off x="3562350" y="781050"/>
            <a:ext cx="7905750" cy="5295900"/>
          </a:xfrm>
          <a:prstGeom prst="rect">
            <a:avLst/>
          </a:prstGeom>
          <a:solidFill>
            <a:srgbClr val="0F4C8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8" name="Table 3">
            <a:extLst>
              <a:ext uri="{FF2B5EF4-FFF2-40B4-BE49-F238E27FC236}">
                <a16:creationId xmlns:a16="http://schemas.microsoft.com/office/drawing/2014/main" id="{9F0067A3-DB06-CC51-D25B-4A41E99D6685}"/>
              </a:ext>
            </a:extLst>
          </p:cNvPr>
          <p:cNvGraphicFramePr>
            <a:graphicFrameLocks noGrp="1"/>
          </p:cNvGraphicFramePr>
          <p:nvPr>
            <p:extLst>
              <p:ext uri="{D42A27DB-BD31-4B8C-83A1-F6EECF244321}">
                <p14:modId xmlns:p14="http://schemas.microsoft.com/office/powerpoint/2010/main" val="3773600304"/>
              </p:ext>
            </p:extLst>
          </p:nvPr>
        </p:nvGraphicFramePr>
        <p:xfrm>
          <a:off x="7162305" y="2562224"/>
          <a:ext cx="3104708" cy="1371600"/>
        </p:xfrm>
        <a:graphic>
          <a:graphicData uri="http://schemas.openxmlformats.org/drawingml/2006/table">
            <a:tbl>
              <a:tblPr firstRow="1" bandRow="1">
                <a:tableStyleId>{2D5ABB26-0587-4C30-8999-92F81FD0307C}</a:tableStyleId>
              </a:tblPr>
              <a:tblGrid>
                <a:gridCol w="3104708">
                  <a:extLst>
                    <a:ext uri="{9D8B030D-6E8A-4147-A177-3AD203B41FA5}">
                      <a16:colId xmlns:a16="http://schemas.microsoft.com/office/drawing/2014/main" val="89256418"/>
                    </a:ext>
                  </a:extLst>
                </a:gridCol>
              </a:tblGrid>
              <a:tr h="256032">
                <a:tc>
                  <a:txBody>
                    <a:bodyPr/>
                    <a:lstStyle/>
                    <a:p>
                      <a:r>
                        <a:rPr lang="el-GR" sz="1200" b="1" dirty="0">
                          <a:solidFill>
                            <a:schemeClr val="bg1"/>
                          </a:solidFill>
                          <a:latin typeface="Open Sans" panose="020B0604020202020204" charset="0"/>
                          <a:ea typeface="Open Sans" panose="020B0604020202020204" charset="0"/>
                          <a:cs typeface="Open Sans" panose="020B0604020202020204" charset="0"/>
                        </a:rPr>
                        <a:t>Μαιζώνος 206, 262 22 Πάτρα</a:t>
                      </a:r>
                      <a:endParaRPr lang="en-US" sz="1200" b="1" dirty="0">
                        <a:solidFill>
                          <a:schemeClr val="bg1"/>
                        </a:solidFill>
                        <a:latin typeface="Open Sans" panose="020B0604020202020204" charset="0"/>
                        <a:ea typeface="Open Sans" panose="020B0604020202020204" charset="0"/>
                        <a:cs typeface="Open Sans" panose="020B0604020202020204" charset="0"/>
                      </a:endParaRPr>
                    </a:p>
                  </a:txBody>
                  <a:tcPr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4174241182"/>
                  </a:ext>
                </a:extLst>
              </a:tr>
              <a:tr h="256032">
                <a:tc>
                  <a:txBody>
                    <a:bodyPr/>
                    <a:lstStyle/>
                    <a:p>
                      <a:r>
                        <a:rPr lang="sv-SE" sz="1200" b="1" dirty="0">
                          <a:solidFill>
                            <a:schemeClr val="bg1"/>
                          </a:solidFill>
                          <a:latin typeface="Open Sans" panose="020B0604020202020204" charset="0"/>
                          <a:ea typeface="Open Sans" panose="020B0604020202020204" charset="0"/>
                          <a:cs typeface="Open Sans" panose="020B0604020202020204" charset="0"/>
                        </a:rPr>
                        <a:t>www.dataconsultants.gr</a:t>
                      </a:r>
                      <a:endParaRPr lang="en-US" sz="1200" b="1" dirty="0">
                        <a:solidFill>
                          <a:schemeClr val="bg1"/>
                        </a:solidFill>
                        <a:latin typeface="Open Sans" panose="020B0604020202020204" charset="0"/>
                        <a:ea typeface="Open Sans" panose="020B0604020202020204" charset="0"/>
                        <a:cs typeface="Open Sans" panose="020B0604020202020204" charset="0"/>
                      </a:endParaRPr>
                    </a:p>
                  </a:txBody>
                  <a:tcPr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20227794"/>
                  </a:ext>
                </a:extLst>
              </a:tr>
              <a:tr h="256032">
                <a:tc>
                  <a:txBody>
                    <a:bodyPr/>
                    <a:lstStyle/>
                    <a:p>
                      <a:r>
                        <a:rPr lang="sv-SE" sz="1200" b="1" dirty="0">
                          <a:solidFill>
                            <a:schemeClr val="bg1"/>
                          </a:solidFill>
                          <a:latin typeface="Open Sans" panose="020B0604020202020204" charset="0"/>
                          <a:ea typeface="Open Sans" panose="020B0604020202020204" charset="0"/>
                          <a:cs typeface="Open Sans" panose="020B0604020202020204" charset="0"/>
                        </a:rPr>
                        <a:t>info</a:t>
                      </a:r>
                      <a:r>
                        <a:rPr lang="en-US" sz="1200" b="1" dirty="0">
                          <a:solidFill>
                            <a:schemeClr val="bg1"/>
                          </a:solidFill>
                          <a:latin typeface="Open Sans" panose="020B0604020202020204" charset="0"/>
                          <a:ea typeface="Open Sans" panose="020B0604020202020204" charset="0"/>
                          <a:cs typeface="Open Sans" panose="020B0604020202020204" charset="0"/>
                        </a:rPr>
                        <a:t>@dataconsultants.gr</a:t>
                      </a:r>
                    </a:p>
                  </a:txBody>
                  <a:tcPr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079447775"/>
                  </a:ext>
                </a:extLst>
              </a:tr>
              <a:tr h="256032">
                <a:tc>
                  <a:txBody>
                    <a:bodyPr/>
                    <a:lstStyle/>
                    <a:p>
                      <a:r>
                        <a:rPr lang="en-US" sz="1200" b="1" dirty="0">
                          <a:solidFill>
                            <a:schemeClr val="bg1"/>
                          </a:solidFill>
                          <a:latin typeface="Open Sans" panose="020B0604020202020204" charset="0"/>
                          <a:ea typeface="Open Sans" panose="020B0604020202020204" charset="0"/>
                          <a:cs typeface="Open Sans" panose="020B0604020202020204" charset="0"/>
                        </a:rPr>
                        <a:t>T. 2610 622 027</a:t>
                      </a:r>
                    </a:p>
                  </a:txBody>
                  <a:tcPr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682703697"/>
                  </a:ext>
                </a:extLst>
              </a:tr>
              <a:tr h="256032">
                <a:tc>
                  <a:txBody>
                    <a:bodyPr/>
                    <a:lstStyle/>
                    <a:p>
                      <a:r>
                        <a:rPr lang="en-US" sz="1200" b="1" dirty="0">
                          <a:solidFill>
                            <a:schemeClr val="bg1"/>
                          </a:solidFill>
                          <a:latin typeface="Open Sans" panose="020B0604020202020204" charset="0"/>
                          <a:ea typeface="Open Sans" panose="020B0604020202020204" charset="0"/>
                          <a:cs typeface="Open Sans" panose="020B0604020202020204" charset="0"/>
                        </a:rPr>
                        <a:t>F. 2610 240 902</a:t>
                      </a:r>
                    </a:p>
                  </a:txBody>
                  <a:tcPr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802728971"/>
                  </a:ext>
                </a:extLst>
              </a:tr>
            </a:tbl>
          </a:graphicData>
        </a:graphic>
      </p:graphicFrame>
      <p:pic>
        <p:nvPicPr>
          <p:cNvPr id="9" name="Picture 4" descr="Qr code&#10;&#10;Description automatically generated">
            <a:extLst>
              <a:ext uri="{FF2B5EF4-FFF2-40B4-BE49-F238E27FC236}">
                <a16:creationId xmlns:a16="http://schemas.microsoft.com/office/drawing/2014/main" id="{DA07104D-20F7-C7BC-CECC-D3CC9746BA04}"/>
              </a:ext>
            </a:extLst>
          </p:cNvPr>
          <p:cNvPicPr>
            <a:picLocks noChangeAspect="1"/>
          </p:cNvPicPr>
          <p:nvPr/>
        </p:nvPicPr>
        <p:blipFill>
          <a:blip r:embed="rId2"/>
          <a:stretch>
            <a:fillRect/>
          </a:stretch>
        </p:blipFill>
        <p:spPr>
          <a:xfrm>
            <a:off x="10103810" y="4654296"/>
            <a:ext cx="1122620" cy="1122620"/>
          </a:xfrm>
          <a:prstGeom prst="rect">
            <a:avLst/>
          </a:prstGeom>
        </p:spPr>
      </p:pic>
      <p:pic>
        <p:nvPicPr>
          <p:cNvPr id="10" name="Picture 5" descr="Logo&#10;&#10;Description automatically generated with low confidence">
            <a:extLst>
              <a:ext uri="{FF2B5EF4-FFF2-40B4-BE49-F238E27FC236}">
                <a16:creationId xmlns:a16="http://schemas.microsoft.com/office/drawing/2014/main" id="{88D48818-75CF-736E-DD70-43D62E8DAF8E}"/>
              </a:ext>
            </a:extLst>
          </p:cNvPr>
          <p:cNvPicPr>
            <a:picLocks noChangeAspect="1"/>
          </p:cNvPicPr>
          <p:nvPr/>
        </p:nvPicPr>
        <p:blipFill>
          <a:blip r:embed="rId3"/>
          <a:stretch>
            <a:fillRect/>
          </a:stretch>
        </p:blipFill>
        <p:spPr>
          <a:xfrm>
            <a:off x="4324350" y="2628901"/>
            <a:ext cx="2685555" cy="1310024"/>
          </a:xfrm>
          <a:prstGeom prst="rect">
            <a:avLst/>
          </a:prstGeom>
        </p:spPr>
      </p:pic>
    </p:spTree>
    <p:extLst>
      <p:ext uri="{BB962C8B-B14F-4D97-AF65-F5344CB8AC3E}">
        <p14:creationId xmlns:p14="http://schemas.microsoft.com/office/powerpoint/2010/main" val="3979914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Πλαίσιο">
  <a:themeElements>
    <a:clrScheme name="Πλαίσιο">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Πλαίσιο">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Πλαίσιο">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TM03457475[[fn=Πλαίσιο]]</Template>
  <TotalTime>153</TotalTime>
  <Words>753</Words>
  <Application>Microsoft Office PowerPoint</Application>
  <PresentationFormat>Ευρεία οθόνη</PresentationFormat>
  <Paragraphs>82</Paragraphs>
  <Slides>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vt:i4>
      </vt:variant>
    </vt:vector>
  </HeadingPairs>
  <TitlesOfParts>
    <vt:vector size="12" baseType="lpstr">
      <vt:lpstr>Calibri</vt:lpstr>
      <vt:lpstr>Corbel</vt:lpstr>
      <vt:lpstr>Open Sans</vt:lpstr>
      <vt:lpstr>Times New Roman</vt:lpstr>
      <vt:lpstr>Verdana</vt:lpstr>
      <vt:lpstr>Wingdings 2</vt:lpstr>
      <vt:lpstr>Πλαίσιο</vt:lpstr>
      <vt:lpstr>   Πως ψηφίζουν οι Έλληνες  στις  εκλογές για την Τοπική Αυτοδιοίκηση  </vt:lpstr>
      <vt:lpstr>Η χρονιά που διανύουμε είναι χρονιά εκλογικών αναμετρήσεων. Τον Μάιο και τον Ιούνιο λίγο παραπάνω από 9 εκατ. Έλληνες κλήθηκαν να ψηφίσουν για την επόμενη κυβέρνηση. Σε 2 μήνες θα κληθούν να επιλέξουν τους εκπροσώπους της τοπικής αυτοδιοίκησης, δηλαδή  να ψηφίσουν για Δήμαρχο και για Περιφερειάρχη. Θα κληθούν να επιλέξουν τους επικεφαλής και τις παρατάξεις που θα είναι υπεύθυνοι για την καθημερινότητά τους, για την επίλυση των σημαντικών προβλημάτων της περιοχής τους και για τον σχεδιασμό και υλοποίηση έργων.  </vt:lpstr>
      <vt:lpstr>Το ενδιαφέρον για τις δημοτικές εκλογές υψηλό αλλά πόσο βέβαιοι είναι οι ψηφοφόροι για τον υποψήφιο που θα στηρίξουν, δύο μήνες πριν τις αυτοδιοικητικές εκλογές; Το τοπίο σε πολλούς δήμους είναι θολό καθώς δεν έχουν οριστικοποιηθεί οι λίστες των υποψηφίων δημάρχων και οι πιθανές στηρίξεις από τα κόμματα. Στην καθυστέρηση αυτή συνέβαλαν και οι εθνικές εκλογές.  </vt:lpstr>
      <vt:lpstr>Σε κάθε περίπτωση είτε είναι κάποιος απόλυτα είτε λιγότερο βέβαιος για την πρόθεση να ψηφίσει συγκεκριμένο υποψήφιο Δήμαρχο, ιδιαίτερη σημασία έχουν και τα κριτήρια που επιλέγει τον υποψήφιο που θα στηρίξει.</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Πως ψηφίζουν οι Έλληνες  στις  εκλογές για την Τοπική Αυτοδιοίκηση</dc:title>
  <dc:creator>Thalia Kanellopoulou</dc:creator>
  <cp:lastModifiedBy>Andrianna Xristopoulou</cp:lastModifiedBy>
  <cp:revision>18</cp:revision>
  <dcterms:created xsi:type="dcterms:W3CDTF">2023-08-03T08:11:32Z</dcterms:created>
  <dcterms:modified xsi:type="dcterms:W3CDTF">2023-08-03T12:02:49Z</dcterms:modified>
</cp:coreProperties>
</file>